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306" r:id="rId6"/>
    <p:sldId id="312" r:id="rId7"/>
    <p:sldId id="311" r:id="rId8"/>
    <p:sldId id="258" r:id="rId9"/>
    <p:sldId id="267" r:id="rId10"/>
    <p:sldId id="304" r:id="rId11"/>
    <p:sldId id="272" r:id="rId12"/>
    <p:sldId id="274" r:id="rId13"/>
    <p:sldId id="276" r:id="rId14"/>
    <p:sldId id="305" r:id="rId15"/>
    <p:sldId id="278" r:id="rId16"/>
    <p:sldId id="273" r:id="rId17"/>
    <p:sldId id="303" r:id="rId18"/>
    <p:sldId id="301" r:id="rId19"/>
    <p:sldId id="269" r:id="rId20"/>
    <p:sldId id="308" r:id="rId21"/>
    <p:sldId id="261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B Yagut" panose="00000400000000000000" pitchFamily="2" charset="-78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C28F346-63C9-4425-998D-C66FC486A7A2}" type="datetimeFigureOut">
              <a:rPr lang="fa-IR" smtClean="0"/>
              <a:pPr/>
              <a:t>10/08/1442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48A1E3-C83B-48E0-94F4-084C7622AD3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2856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B8B0B63-2192-4DF0-A48B-5E69A64D47B8}" type="datetimeFigureOut">
              <a:rPr lang="fa-IR" smtClean="0"/>
              <a:pPr/>
              <a:t>10/08/1442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ECB4859-845A-4159-A81C-6F905E809A3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21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B4859-845A-4159-A81C-6F905E809A3D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cs typeface="B Yagut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cs typeface="B Yagut" panose="000004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B Yagut" panose="00000400000000000000" pitchFamily="2" charset="-78"/>
              </a:defRPr>
            </a:lvl1pPr>
          </a:lstStyle>
          <a:p>
            <a:fld id="{5819A297-B006-4A01-ABC3-027827563B80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B Yagut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B Yagut" panose="00000400000000000000" pitchFamily="2" charset="-78"/>
              </a:defRPr>
            </a:lvl1pPr>
          </a:lstStyle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7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cs typeface="B Yagut" panose="00000400000000000000" pitchFamily="2" charset="-78"/>
              </a:defRPr>
            </a:lvl1pPr>
            <a:lvl2pPr>
              <a:defRPr>
                <a:cs typeface="B Yagut" panose="00000400000000000000" pitchFamily="2" charset="-78"/>
              </a:defRPr>
            </a:lvl2pPr>
            <a:lvl3pPr>
              <a:defRPr>
                <a:cs typeface="B Yagut" panose="00000400000000000000" pitchFamily="2" charset="-78"/>
              </a:defRPr>
            </a:lvl3pPr>
            <a:lvl4pPr>
              <a:defRPr>
                <a:cs typeface="B Yagut" panose="00000400000000000000" pitchFamily="2" charset="-78"/>
              </a:defRPr>
            </a:lvl4pPr>
            <a:lvl5pPr>
              <a:defRPr>
                <a:cs typeface="B Yagut" panose="000004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C95E1E73-46EB-4CF1-8345-4D72AE7E40A2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A241-101C-4A37-9182-E78F7138E7F0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2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  <a:lvl2pPr>
              <a:defRPr>
                <a:cs typeface="B Yagut" panose="00000400000000000000" pitchFamily="2" charset="-78"/>
              </a:defRPr>
            </a:lvl2pPr>
            <a:lvl3pPr>
              <a:defRPr>
                <a:cs typeface="B Yagut" panose="00000400000000000000" pitchFamily="2" charset="-78"/>
              </a:defRPr>
            </a:lvl3pPr>
            <a:lvl4pPr>
              <a:defRPr>
                <a:cs typeface="B Yagut" panose="00000400000000000000" pitchFamily="2" charset="-78"/>
              </a:defRPr>
            </a:lvl4pPr>
            <a:lvl5pPr>
              <a:defRPr>
                <a:cs typeface="B Yagut" panose="000004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BE5CB9DE-99E6-475F-9B06-A270B9F8A2DD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cs typeface="B Yagut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cs typeface="B Yagut" panose="00000400000000000000" pitchFamily="2" charset="-7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F44CD5BA-FAE9-4B57-82A2-12CE1D9C7634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6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cs typeface="B Yagut" panose="00000400000000000000" pitchFamily="2" charset="-78"/>
              </a:defRPr>
            </a:lvl1pPr>
            <a:lvl2pPr>
              <a:defRPr sz="2400">
                <a:cs typeface="B Yagut" panose="00000400000000000000" pitchFamily="2" charset="-78"/>
              </a:defRPr>
            </a:lvl2pPr>
            <a:lvl3pPr>
              <a:defRPr sz="2000">
                <a:cs typeface="B Yagut" panose="00000400000000000000" pitchFamily="2" charset="-78"/>
              </a:defRPr>
            </a:lvl3pPr>
            <a:lvl4pPr>
              <a:defRPr sz="1800">
                <a:cs typeface="B Yagut" panose="00000400000000000000" pitchFamily="2" charset="-78"/>
              </a:defRPr>
            </a:lvl4pPr>
            <a:lvl5pPr>
              <a:defRPr sz="1800">
                <a:cs typeface="B Yagut" panose="00000400000000000000" pitchFamily="2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cs typeface="B Yagut" panose="00000400000000000000" pitchFamily="2" charset="-78"/>
              </a:defRPr>
            </a:lvl1pPr>
            <a:lvl2pPr>
              <a:defRPr sz="2400">
                <a:cs typeface="B Yagut" panose="00000400000000000000" pitchFamily="2" charset="-78"/>
              </a:defRPr>
            </a:lvl2pPr>
            <a:lvl3pPr>
              <a:defRPr sz="2000">
                <a:cs typeface="B Yagut" panose="00000400000000000000" pitchFamily="2" charset="-78"/>
              </a:defRPr>
            </a:lvl3pPr>
            <a:lvl4pPr>
              <a:defRPr sz="1800">
                <a:cs typeface="B Yagut" panose="00000400000000000000" pitchFamily="2" charset="-78"/>
              </a:defRPr>
            </a:lvl4pPr>
            <a:lvl5pPr>
              <a:defRPr sz="1800">
                <a:cs typeface="B Yagut" panose="00000400000000000000" pitchFamily="2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8ACC4A32-35F6-4138-8301-F4EC5F1E5A53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1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cs typeface="B Yagut" panose="00000400000000000000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cs typeface="B Yagut" panose="00000400000000000000" pitchFamily="2" charset="-78"/>
              </a:defRPr>
            </a:lvl1pPr>
            <a:lvl2pPr>
              <a:defRPr sz="2000">
                <a:cs typeface="B Yagut" panose="00000400000000000000" pitchFamily="2" charset="-78"/>
              </a:defRPr>
            </a:lvl2pPr>
            <a:lvl3pPr>
              <a:defRPr sz="1800">
                <a:cs typeface="B Yagut" panose="00000400000000000000" pitchFamily="2" charset="-78"/>
              </a:defRPr>
            </a:lvl3pPr>
            <a:lvl4pPr>
              <a:defRPr sz="1600">
                <a:cs typeface="B Yagut" panose="00000400000000000000" pitchFamily="2" charset="-78"/>
              </a:defRPr>
            </a:lvl4pPr>
            <a:lvl5pPr>
              <a:defRPr sz="1600">
                <a:cs typeface="B Yagut" panose="00000400000000000000" pitchFamily="2" charset="-7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cs typeface="B Yagut" panose="00000400000000000000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cs typeface="B Yagut" panose="00000400000000000000" pitchFamily="2" charset="-78"/>
              </a:defRPr>
            </a:lvl1pPr>
            <a:lvl2pPr>
              <a:defRPr sz="2000">
                <a:cs typeface="B Yagut" panose="00000400000000000000" pitchFamily="2" charset="-78"/>
              </a:defRPr>
            </a:lvl2pPr>
            <a:lvl3pPr>
              <a:defRPr sz="1800">
                <a:cs typeface="B Yagut" panose="00000400000000000000" pitchFamily="2" charset="-78"/>
              </a:defRPr>
            </a:lvl3pPr>
            <a:lvl4pPr>
              <a:defRPr sz="1600">
                <a:cs typeface="B Yagut" panose="00000400000000000000" pitchFamily="2" charset="-78"/>
              </a:defRPr>
            </a:lvl4pPr>
            <a:lvl5pPr>
              <a:defRPr sz="1600">
                <a:cs typeface="B Yagut" panose="00000400000000000000" pitchFamily="2" charset="-7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79510ED5-8586-4D1C-A1DF-3A48C7CA57D2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8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E4739786-4954-4F9D-9112-8EFA6142422D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2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79EC-0EFF-4E98-BF78-AC9F3B7A8A51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1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cs typeface="B Yagut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cs typeface="B Yagut" panose="00000400000000000000" pitchFamily="2" charset="-78"/>
              </a:defRPr>
            </a:lvl1pPr>
            <a:lvl2pPr>
              <a:defRPr sz="2800">
                <a:cs typeface="B Yagut" panose="00000400000000000000" pitchFamily="2" charset="-78"/>
              </a:defRPr>
            </a:lvl2pPr>
            <a:lvl3pPr>
              <a:defRPr sz="2400">
                <a:cs typeface="B Yagut" panose="00000400000000000000" pitchFamily="2" charset="-78"/>
              </a:defRPr>
            </a:lvl3pPr>
            <a:lvl4pPr>
              <a:defRPr sz="2000">
                <a:cs typeface="B Yagut" panose="00000400000000000000" pitchFamily="2" charset="-78"/>
              </a:defRPr>
            </a:lvl4pPr>
            <a:lvl5pPr>
              <a:defRPr sz="2000">
                <a:cs typeface="B Yagut" panose="00000400000000000000" pitchFamily="2" charset="-7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cs typeface="B Yagut" panose="00000400000000000000" pitchFamily="2" charset="-7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6CA20E28-E2D4-4023-8B21-5E8A7FB7F2AA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0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C76E-BAAD-4E37-B9FF-6AA042AEF82B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3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cs typeface="B Yagut" panose="00000400000000000000" pitchFamily="2" charset="-78"/>
              </a:defRPr>
            </a:lvl1pPr>
          </a:lstStyle>
          <a:p>
            <a:fld id="{C09F2CB8-5247-4C2B-A57D-1106C423CFF5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cs typeface="B Yagut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cs typeface="B Yagut" panose="00000400000000000000" pitchFamily="2" charset="-78"/>
              </a:defRPr>
            </a:lvl1pPr>
          </a:lstStyle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B Yagut" panose="00000400000000000000" pitchFamily="2" charset="-78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9272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تربيت بدني، اصول اوليه تمرين و آمادگي جسماني</a:t>
            </a: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/>
              <a:t>1</a:t>
            </a:r>
            <a:endParaRPr lang="en-US" sz="2400" dirty="0"/>
          </a:p>
        </p:txBody>
      </p:sp>
      <p:pic>
        <p:nvPicPr>
          <p:cNvPr id="2" name="recording-20200512-154126">
            <a:hlinkClick r:id="" action="ppaction://media"/>
            <a:extLst>
              <a:ext uri="{FF2B5EF4-FFF2-40B4-BE49-F238E27FC236}">
                <a16:creationId xmlns:a16="http://schemas.microsoft.com/office/drawing/2014/main" id="{CE5932BC-397D-48F6-BB79-8D798264BF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51863" y="6481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772400" cy="3124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just" rtl="1">
              <a:lnSpc>
                <a:spcPct val="120000"/>
              </a:lnSpc>
              <a:buNone/>
            </a:pPr>
            <a:r>
              <a:rPr lang="fa-IR" sz="2800" dirty="0"/>
              <a:t>توليد انرژي توسط دو </a:t>
            </a:r>
            <a:r>
              <a:rPr lang="fa-IR" sz="2800" u="sng" dirty="0">
                <a:solidFill>
                  <a:srgbClr val="FF0000"/>
                </a:solidFill>
              </a:rPr>
              <a:t>سيستم هوازي</a:t>
            </a:r>
            <a:r>
              <a:rPr lang="fa-IR" sz="2800" dirty="0">
                <a:solidFill>
                  <a:srgbClr val="FF0000"/>
                </a:solidFill>
              </a:rPr>
              <a:t> </a:t>
            </a:r>
            <a:r>
              <a:rPr lang="fa-IR" sz="2800" dirty="0"/>
              <a:t>و </a:t>
            </a:r>
            <a:r>
              <a:rPr lang="fa-IR" sz="2800" u="sng" dirty="0">
                <a:solidFill>
                  <a:srgbClr val="FF0000"/>
                </a:solidFill>
              </a:rPr>
              <a:t>بي‌هوازي</a:t>
            </a:r>
            <a:r>
              <a:rPr lang="fa-IR" sz="2800" dirty="0"/>
              <a:t> درفعاليت‏هاي ورزشي اتفاق مي‌افتد.</a:t>
            </a:r>
            <a:endParaRPr lang="fa-IR" sz="2800" b="1" dirty="0"/>
          </a:p>
          <a:p>
            <a:pPr marL="0" indent="0" algn="just" rtl="1">
              <a:lnSpc>
                <a:spcPct val="120000"/>
              </a:lnSpc>
              <a:buNone/>
            </a:pPr>
            <a:r>
              <a:rPr lang="fa-IR" sz="2800" b="1" dirty="0"/>
              <a:t>سيستم هوازي يا ايروبيک:</a:t>
            </a:r>
          </a:p>
          <a:p>
            <a:pPr marL="0" indent="0" algn="just" rtl="1">
              <a:lnSpc>
                <a:spcPct val="120000"/>
              </a:lnSpc>
              <a:buNone/>
            </a:pPr>
            <a:r>
              <a:rPr lang="fa-IR" sz="2800" dirty="0"/>
              <a:t>سيستمي که انرژي بدن را براي فعاليت‌هايي تأمين مي‏کند که نياز به انرژي کم دارد اما زمان آن طولاني است. مانند </a:t>
            </a:r>
            <a:r>
              <a:rPr lang="fa-IR" sz="2800" u="sng" dirty="0"/>
              <a:t>راهپيمايي.</a:t>
            </a:r>
          </a:p>
          <a:p>
            <a:pPr marL="0" indent="0" algn="just" rtl="1">
              <a:lnSpc>
                <a:spcPct val="120000"/>
              </a:lnSpc>
              <a:buNone/>
            </a:pPr>
            <a:endParaRPr lang="en-US" sz="3400" dirty="0"/>
          </a:p>
          <a:p>
            <a:pPr marL="0" indent="0" algn="r" rtl="1">
              <a:buNone/>
            </a:pPr>
            <a:endParaRPr lang="fa-IR" sz="3300" dirty="0">
              <a:cs typeface="B Yagut" panose="00000400000000000000" pitchFamily="2" charset="-78"/>
            </a:endParaRPr>
          </a:p>
          <a:p>
            <a:pPr algn="r" rtl="1">
              <a:buNone/>
            </a:pPr>
            <a:endParaRPr lang="en-US" sz="3300" dirty="0">
              <a:cs typeface="B Yagut" panose="00000400000000000000" pitchFamily="2" charset="-7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10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hamid\Desktop\download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1" y="3886200"/>
            <a:ext cx="4114799" cy="2286000"/>
          </a:xfrm>
          <a:prstGeom prst="rect">
            <a:avLst/>
          </a:prstGeom>
          <a:noFill/>
        </p:spPr>
      </p:pic>
      <p:pic>
        <p:nvPicPr>
          <p:cNvPr id="2" name="recording-20200512-181308">
            <a:hlinkClick r:id="" action="ppaction://media"/>
            <a:extLst>
              <a:ext uri="{FF2B5EF4-FFF2-40B4-BE49-F238E27FC236}">
                <a16:creationId xmlns:a16="http://schemas.microsoft.com/office/drawing/2014/main" id="{79DD1E93-64CF-4DD9-91D0-586A2CFE70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429000"/>
            <a:ext cx="7772400" cy="28194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a-IR" sz="2800" b="1" dirty="0"/>
              <a:t>سيستم بي‌هوازي: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a-IR" sz="2800" dirty="0"/>
              <a:t>در حقيقت سيستمي است که تأمين انرژي مورد نياز فعاليت‌هايي را به عهده دارد که نيازمند صرف انرژي زياد در مدت کوتاه هستند </a:t>
            </a:r>
            <a:r>
              <a:rPr lang="fa-IR" sz="2800" u="sng" dirty="0"/>
              <a:t>همانند دو سرعت.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a-IR" sz="2800" dirty="0"/>
              <a:t>بدن اين نوع تمرين را بدون حضور اکسيژن انجام مي‏دهد به همين علت به آن بي‌هوازي گفته مي‏شود.</a:t>
            </a:r>
          </a:p>
          <a:p>
            <a:pPr marL="0" indent="0" algn="r" rtl="1">
              <a:buNone/>
            </a:pPr>
            <a:endParaRPr lang="fa-IR" sz="3300" dirty="0">
              <a:cs typeface="B Yagut" panose="00000400000000000000" pitchFamily="2" charset="-78"/>
            </a:endParaRPr>
          </a:p>
          <a:p>
            <a:pPr algn="r" rtl="1">
              <a:buNone/>
            </a:pPr>
            <a:endParaRPr lang="en-US" sz="3300" dirty="0">
              <a:cs typeface="B Yagut" panose="00000400000000000000" pitchFamily="2" charset="-7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11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Documents and Settings\hamid\Desktop\download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57200"/>
            <a:ext cx="4876800" cy="2590800"/>
          </a:xfrm>
          <a:prstGeom prst="rect">
            <a:avLst/>
          </a:prstGeom>
          <a:noFill/>
        </p:spPr>
      </p:pic>
      <p:pic>
        <p:nvPicPr>
          <p:cNvPr id="2" name="recording-20200512-182602">
            <a:hlinkClick r:id="" action="ppaction://media"/>
            <a:extLst>
              <a:ext uri="{FF2B5EF4-FFF2-40B4-BE49-F238E27FC236}">
                <a16:creationId xmlns:a16="http://schemas.microsoft.com/office/drawing/2014/main" id="{76F9859F-A90A-4CCC-B222-0A9F2A2A5B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29600" y="5692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8001000" cy="586740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fa-IR" sz="3300" dirty="0">
                <a:cs typeface="B Yagut" panose="00000400000000000000" pitchFamily="2" charset="-78"/>
              </a:rPr>
              <a:t>      </a:t>
            </a:r>
          </a:p>
          <a:p>
            <a:pPr algn="just">
              <a:buNone/>
            </a:pPr>
            <a:r>
              <a:rPr lang="fa-IR" sz="10800" b="1" dirty="0">
                <a:solidFill>
                  <a:srgbClr val="FF0000"/>
                </a:solidFill>
              </a:rPr>
              <a:t>     انواع تمرينات :</a:t>
            </a:r>
            <a:endParaRPr lang="en-US" sz="10800" b="1" dirty="0">
              <a:solidFill>
                <a:srgbClr val="FF0000"/>
              </a:solidFill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fa-IR" sz="9600" b="1" dirty="0"/>
              <a:t> </a:t>
            </a:r>
            <a:r>
              <a:rPr lang="fa-IR" sz="10400" dirty="0"/>
              <a:t>تمرينات طول(ايزومتريک) يا انقباضي ايستا</a:t>
            </a:r>
            <a:endParaRPr lang="en-US" sz="10400" dirty="0"/>
          </a:p>
          <a:p>
            <a:pPr lvl="0" algn="just">
              <a:buFont typeface="Wingdings" pitchFamily="2" charset="2"/>
              <a:buChar char="ü"/>
            </a:pPr>
            <a:r>
              <a:rPr lang="fa-IR" sz="10400" dirty="0"/>
              <a:t> تمرينات هم‏تنش(ايزوتونيک) </a:t>
            </a:r>
            <a:endParaRPr lang="en-US" sz="10400" dirty="0"/>
          </a:p>
          <a:p>
            <a:pPr lvl="0" algn="just">
              <a:buFont typeface="Wingdings" pitchFamily="2" charset="2"/>
              <a:buChar char="ü"/>
            </a:pPr>
            <a:r>
              <a:rPr lang="fa-IR" sz="10400" dirty="0"/>
              <a:t> تمرينات ايزوکنتيک</a:t>
            </a:r>
          </a:p>
          <a:p>
            <a:pPr lvl="0" algn="just"/>
            <a:endParaRPr lang="fa-IR" sz="9600" dirty="0"/>
          </a:p>
          <a:p>
            <a:pPr lvl="0" algn="just"/>
            <a:endParaRPr lang="en-US" sz="9600" dirty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a-IR" sz="10400" b="1" dirty="0"/>
              <a:t>تمرينات ايزومتريک: </a:t>
            </a:r>
            <a:r>
              <a:rPr lang="fa-IR" sz="10400" dirty="0"/>
              <a:t>تمريناتي که طي آن در برابر يک مانع يا مقاومت نيرو اعمال مي‏کند و طول عضله هيچ تغييري پيدا نمي‏کند.</a:t>
            </a:r>
          </a:p>
          <a:p>
            <a:pPr algn="just"/>
            <a:endParaRPr lang="en-US" sz="9600" dirty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a-IR" sz="10400" b="1" dirty="0"/>
              <a:t>انقباضات ايزوتونيک: </a:t>
            </a:r>
            <a:r>
              <a:rPr lang="fa-IR" sz="10400" dirty="0"/>
              <a:t>با توليد نيرو در عضله طول آن تغيير مي‏کند.</a:t>
            </a:r>
          </a:p>
          <a:p>
            <a:pPr algn="just">
              <a:buFont typeface="Wingdings" pitchFamily="2" charset="2"/>
              <a:buChar char="ü"/>
            </a:pPr>
            <a:endParaRPr lang="en-US" sz="9600" dirty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a-IR" sz="10400" b="1" dirty="0"/>
              <a:t>تمرينات ايزوکنتيک: </a:t>
            </a:r>
            <a:r>
              <a:rPr lang="fa-IR" sz="10400" dirty="0"/>
              <a:t>تمريناتي که طول عضله تغيير پيدا مي‏کند اما سرعت انقباض در طول دامنه حرکتي ثابت مي‌ماند.</a:t>
            </a:r>
            <a:endParaRPr lang="en-US" sz="10400" dirty="0"/>
          </a:p>
          <a:p>
            <a:pPr marL="0" indent="0" algn="just" rtl="1">
              <a:buNone/>
            </a:pPr>
            <a:r>
              <a:rPr lang="fa-IR" sz="9600" dirty="0">
                <a:cs typeface="B Yagut" panose="00000400000000000000" pitchFamily="2" charset="-78"/>
              </a:rPr>
              <a:t> </a:t>
            </a:r>
          </a:p>
          <a:p>
            <a:pPr marL="0" indent="0" algn="just" rtl="1">
              <a:buNone/>
            </a:pPr>
            <a:r>
              <a:rPr lang="fa-IR" sz="9600" dirty="0">
                <a:cs typeface="B Yagut" panose="00000400000000000000" pitchFamily="2" charset="-78"/>
              </a:rPr>
              <a:t>   </a:t>
            </a:r>
          </a:p>
          <a:p>
            <a:pPr marL="0" indent="0" algn="just" rtl="1">
              <a:buNone/>
            </a:pPr>
            <a:r>
              <a:rPr lang="fa-IR" sz="3300" dirty="0">
                <a:cs typeface="B Yagut" panose="00000400000000000000" pitchFamily="2" charset="-78"/>
              </a:rPr>
              <a:t>    </a:t>
            </a:r>
          </a:p>
          <a:p>
            <a:pPr algn="just" rtl="1"/>
            <a:endParaRPr lang="en-US" sz="3300" dirty="0">
              <a:cs typeface="B Yagut" panose="00000400000000000000" pitchFamily="2" charset="-7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12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recording-20200512-184301">
            <a:hlinkClick r:id="" action="ppaction://media"/>
            <a:extLst>
              <a:ext uri="{FF2B5EF4-FFF2-40B4-BE49-F238E27FC236}">
                <a16:creationId xmlns:a16="http://schemas.microsoft.com/office/drawing/2014/main" id="{C580A3AB-F991-4FED-9365-39663F015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518525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487362"/>
          </a:xfrm>
        </p:spPr>
        <p:txBody>
          <a:bodyPr>
            <a:noAutofit/>
          </a:bodyPr>
          <a:lstStyle/>
          <a:p>
            <a:r>
              <a:rPr lang="fa-IR" sz="2800" dirty="0"/>
              <a:t>جدول فعاليت بدني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1" y="558212"/>
          <a:ext cx="8686799" cy="591878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28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/>
                        <a:t>مثال</a:t>
                      </a:r>
                      <a:endParaRPr lang="en-US" sz="1000" b="1" dirty="0">
                        <a:latin typeface="Calibri"/>
                        <a:ea typeface="Calibri"/>
                        <a:cs typeface="B Yagut" pitchFamily="2" charset="-78"/>
                      </a:endParaRPr>
                    </a:p>
                  </a:txBody>
                  <a:tcPr marL="37664" marR="376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/>
                        <a:t>تعريف</a:t>
                      </a:r>
                      <a:endParaRPr lang="en-US" sz="1000" b="1" dirty="0">
                        <a:latin typeface="Calibri"/>
                        <a:ea typeface="Calibri"/>
                        <a:cs typeface="B Yagut" pitchFamily="2" charset="-78"/>
                      </a:endParaRPr>
                    </a:p>
                  </a:txBody>
                  <a:tcPr marL="37664" marR="376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/>
                        <a:t>نوع فعاليت</a:t>
                      </a:r>
                      <a:endParaRPr lang="en-US" sz="1000" b="1" dirty="0">
                        <a:latin typeface="Calibri"/>
                        <a:ea typeface="Calibri"/>
                        <a:cs typeface="B Yagut" pitchFamily="2" charset="-78"/>
                      </a:endParaRPr>
                    </a:p>
                  </a:txBody>
                  <a:tcPr marL="37664" marR="376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985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پياده رو</a:t>
                      </a:r>
                      <a:r>
                        <a:rPr lang="fa-IR" sz="1200" b="1" dirty="0"/>
                        <a:t>ي</a:t>
                      </a:r>
                      <a:r>
                        <a:rPr lang="ar-SA" sz="1200" b="1" dirty="0"/>
                        <a:t> تند، اسکيت، تند راه رفتن، مشارکت فعال در باز</a:t>
                      </a:r>
                      <a:r>
                        <a:rPr lang="fa-IR" sz="1200" b="1" dirty="0"/>
                        <a:t>ي</a:t>
                      </a:r>
                      <a:r>
                        <a:rPr lang="ar-SA" sz="1200" b="1" dirty="0"/>
                        <a:t> و ورزش به همراه ديگران، حرکات موزون</a:t>
                      </a:r>
                      <a:endParaRPr lang="en-US" sz="1050" b="1" dirty="0">
                        <a:latin typeface="Calibri"/>
                        <a:ea typeface="Calibri"/>
                        <a:cs typeface="B Yagut" pitchFamily="2" charset="-78"/>
                      </a:endParaRPr>
                    </a:p>
                  </a:txBody>
                  <a:tcPr marL="37664" marR="376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- باعث افزايش ضربان قلب و تنفس شود</a:t>
                      </a:r>
                      <a:endParaRPr lang="en-US" sz="1050" b="1" dirty="0"/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- حين انجام فعاليت، فرد قادر به حرف زدن باشد</a:t>
                      </a:r>
                      <a:endParaRPr lang="en-US" sz="1050" b="1" dirty="0"/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- فرد احساس گرما کند</a:t>
                      </a:r>
                      <a:endParaRPr lang="en-US" sz="1050" b="1" dirty="0"/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- کمي عرق کند</a:t>
                      </a:r>
                      <a:endParaRPr lang="en-US" sz="1050" b="1" dirty="0">
                        <a:latin typeface="Calibri"/>
                        <a:ea typeface="Calibri"/>
                        <a:cs typeface="B Yagut" pitchFamily="2" charset="-78"/>
                      </a:endParaRPr>
                    </a:p>
                  </a:txBody>
                  <a:tcPr marL="37664" marR="376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فعاليت</a:t>
                      </a:r>
                      <a:r>
                        <a:rPr lang="fa-IR" sz="1200" b="1" dirty="0"/>
                        <a:t>‏</a:t>
                      </a:r>
                      <a:r>
                        <a:rPr lang="ar-SA" sz="1200" b="1" dirty="0"/>
                        <a:t>هاي</a:t>
                      </a:r>
                      <a:r>
                        <a:rPr lang="fa-IR" sz="1200" b="1" dirty="0"/>
                        <a:t>ي</a:t>
                      </a:r>
                      <a:r>
                        <a:rPr lang="ar-SA" sz="1200" b="1" dirty="0"/>
                        <a:t> با شدت متوسط</a:t>
                      </a:r>
                      <a:endParaRPr lang="en-US" sz="1050" b="1" dirty="0">
                        <a:latin typeface="Calibri"/>
                        <a:ea typeface="Calibri"/>
                        <a:cs typeface="B Yagut" pitchFamily="2" charset="-78"/>
                      </a:endParaRPr>
                    </a:p>
                  </a:txBody>
                  <a:tcPr marL="37664" marR="376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967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دويدن، دوچرخه</a:t>
                      </a:r>
                      <a:r>
                        <a:rPr lang="fa-IR" sz="1200" b="1" dirty="0"/>
                        <a:t>‏</a:t>
                      </a:r>
                      <a:r>
                        <a:rPr lang="ar-SA" sz="1200" b="1" dirty="0"/>
                        <a:t>سوار</a:t>
                      </a:r>
                      <a:r>
                        <a:rPr lang="fa-IR" sz="1200" b="1" dirty="0"/>
                        <a:t>ي</a:t>
                      </a:r>
                      <a:r>
                        <a:rPr lang="fa-IR" sz="1200" b="1" baseline="0" dirty="0"/>
                        <a:t> </a:t>
                      </a:r>
                      <a:r>
                        <a:rPr lang="ar-SA" sz="1200" b="1" dirty="0"/>
                        <a:t>سريع، شنا کردن سريع، بسکتبال، تنيس، بالا رفتن از تپه و کوه، شرکت در برنامه</a:t>
                      </a:r>
                      <a:r>
                        <a:rPr lang="fa-IR" sz="1200" b="1" dirty="0"/>
                        <a:t>‏</a:t>
                      </a:r>
                      <a:r>
                        <a:rPr lang="ar-SA" sz="1200" b="1" dirty="0"/>
                        <a:t>ها</a:t>
                      </a:r>
                      <a:r>
                        <a:rPr lang="fa-IR" sz="1200" b="1" dirty="0"/>
                        <a:t>ي</a:t>
                      </a:r>
                      <a:r>
                        <a:rPr lang="ar-SA" sz="1200" b="1" dirty="0"/>
                        <a:t> ورزش</a:t>
                      </a:r>
                      <a:r>
                        <a:rPr lang="fa-IR" sz="1200" b="1" dirty="0"/>
                        <a:t>ي</a:t>
                      </a:r>
                      <a:r>
                        <a:rPr lang="ar-SA" sz="1200" b="1" dirty="0"/>
                        <a:t> و باز</a:t>
                      </a:r>
                      <a:r>
                        <a:rPr lang="fa-IR" sz="1200" b="1" dirty="0"/>
                        <a:t>ي</a:t>
                      </a:r>
                      <a:r>
                        <a:rPr lang="ar-SA" sz="1200" b="1" dirty="0"/>
                        <a:t> بصورت مسابقه</a:t>
                      </a:r>
                      <a:endParaRPr lang="en-US" sz="1050" b="1" dirty="0">
                        <a:latin typeface="Calibri"/>
                        <a:ea typeface="Calibri"/>
                        <a:cs typeface="B Yagut" pitchFamily="2" charset="-78"/>
                      </a:endParaRPr>
                    </a:p>
                  </a:txBody>
                  <a:tcPr marL="37664" marR="376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- باعث افزايش شديد ضربان قلب و تنفس شود</a:t>
                      </a:r>
                      <a:endParaRPr lang="en-US" sz="1050" b="1" dirty="0"/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- حين انجام فعاليت،</a:t>
                      </a:r>
                      <a:r>
                        <a:rPr lang="fa-IR" sz="1200" b="1" dirty="0"/>
                        <a:t> </a:t>
                      </a:r>
                      <a:r>
                        <a:rPr lang="ar-SA" sz="1200" b="1" dirty="0"/>
                        <a:t>فرد قادر به حرف زدن بصورت شمرده نباشد</a:t>
                      </a:r>
                      <a:endParaRPr lang="en-US" sz="1050" b="1" dirty="0"/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- به شدت عرق کند</a:t>
                      </a:r>
                      <a:endParaRPr lang="en-US" sz="1050" b="1" dirty="0">
                        <a:latin typeface="Calibri"/>
                        <a:ea typeface="Calibri"/>
                        <a:cs typeface="B Yagut" pitchFamily="2" charset="-78"/>
                      </a:endParaRPr>
                    </a:p>
                  </a:txBody>
                  <a:tcPr marL="37664" marR="376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فعاليت</a:t>
                      </a:r>
                      <a:r>
                        <a:rPr lang="fa-IR" sz="1200" b="1" dirty="0"/>
                        <a:t>‏</a:t>
                      </a:r>
                      <a:r>
                        <a:rPr lang="ar-SA" sz="1200" b="1" dirty="0"/>
                        <a:t>ها</a:t>
                      </a:r>
                      <a:r>
                        <a:rPr lang="fa-IR" sz="1200" b="1" dirty="0"/>
                        <a:t>ي</a:t>
                      </a:r>
                      <a:r>
                        <a:rPr lang="ar-SA" sz="1200" b="1" dirty="0"/>
                        <a:t> شديد</a:t>
                      </a:r>
                      <a:endParaRPr lang="en-US" sz="1050" b="1" dirty="0">
                        <a:latin typeface="Calibri"/>
                        <a:ea typeface="Calibri"/>
                        <a:cs typeface="B Yagut" pitchFamily="2" charset="-78"/>
                      </a:endParaRPr>
                    </a:p>
                  </a:txBody>
                  <a:tcPr marL="37664" marR="376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1133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کلاغ پ</a:t>
                      </a:r>
                      <a:r>
                        <a:rPr lang="fa-IR" sz="1200" b="1" dirty="0"/>
                        <a:t>ر</a:t>
                      </a:r>
                      <a:r>
                        <a:rPr lang="ar-SA" sz="1200" b="1" dirty="0"/>
                        <a:t>، نشست و برخاست، استفاده از وسايل بدن</a:t>
                      </a:r>
                      <a:r>
                        <a:rPr lang="fa-IR" sz="1200" b="1" dirty="0"/>
                        <a:t>‏</a:t>
                      </a:r>
                      <a:r>
                        <a:rPr lang="ar-SA" sz="1200" b="1" dirty="0"/>
                        <a:t>ساز</a:t>
                      </a:r>
                      <a:r>
                        <a:rPr lang="fa-IR" sz="1200" b="1" dirty="0"/>
                        <a:t>ي</a:t>
                      </a:r>
                      <a:r>
                        <a:rPr lang="ar-SA" sz="1200" b="1" dirty="0"/>
                        <a:t>، نرمش، پريدن، طناب باز</a:t>
                      </a:r>
                      <a:r>
                        <a:rPr lang="fa-IR" sz="1200" b="1" dirty="0"/>
                        <a:t>ي</a:t>
                      </a:r>
                      <a:endParaRPr lang="en-US" sz="1050" b="1" dirty="0">
                        <a:latin typeface="Calibri"/>
                        <a:ea typeface="Calibri"/>
                        <a:cs typeface="B Yagut" pitchFamily="2" charset="-78"/>
                      </a:endParaRPr>
                    </a:p>
                  </a:txBody>
                  <a:tcPr marL="37664" marR="376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- حفظ حداقل قدرت عضلات و استخوان</a:t>
                      </a:r>
                      <a:r>
                        <a:rPr lang="fa-IR" sz="1200" b="1" dirty="0"/>
                        <a:t>‏</a:t>
                      </a:r>
                      <a:r>
                        <a:rPr lang="ar-SA" sz="1200" b="1" dirty="0"/>
                        <a:t>ها به عملکرد بدن کمک کرده، باعث کاهش آسيب</a:t>
                      </a:r>
                      <a:r>
                        <a:rPr lang="fa-IR" sz="1200" b="1" dirty="0"/>
                        <a:t>‏</a:t>
                      </a:r>
                      <a:r>
                        <a:rPr lang="ar-SA" sz="1200" b="1" dirty="0"/>
                        <a:t>ها مي</a:t>
                      </a:r>
                      <a:r>
                        <a:rPr lang="fa-IR" sz="1200" b="1" dirty="0"/>
                        <a:t>‏</a:t>
                      </a:r>
                      <a:r>
                        <a:rPr lang="ar-SA" sz="1200" b="1" dirty="0"/>
                        <a:t>شود و استقامت بدن را افزايش مي</a:t>
                      </a:r>
                      <a:r>
                        <a:rPr lang="fa-IR" sz="1200" b="1" dirty="0"/>
                        <a:t>‏</a:t>
                      </a:r>
                      <a:r>
                        <a:rPr lang="ar-SA" sz="1200" b="1" dirty="0"/>
                        <a:t>دهد</a:t>
                      </a:r>
                      <a:r>
                        <a:rPr lang="fa-IR" sz="1200" b="1" dirty="0"/>
                        <a:t>.</a:t>
                      </a:r>
                      <a:endParaRPr lang="en-US" sz="1050" b="1" dirty="0"/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به منظور انجام اين فعاليت</a:t>
                      </a:r>
                      <a:r>
                        <a:rPr lang="fa-IR" sz="1200" b="1" dirty="0"/>
                        <a:t>‏</a:t>
                      </a:r>
                      <a:r>
                        <a:rPr lang="ar-SA" sz="1200" b="1" dirty="0"/>
                        <a:t>ها مي</a:t>
                      </a:r>
                      <a:r>
                        <a:rPr lang="fa-IR" sz="1200" b="1" dirty="0"/>
                        <a:t>‏</a:t>
                      </a:r>
                      <a:r>
                        <a:rPr lang="ar-SA" sz="1200" b="1" dirty="0"/>
                        <a:t>توان از دمبل، هالتر، دستگاه هاي تمريني و ... استفاده کرد</a:t>
                      </a:r>
                      <a:endParaRPr lang="en-US" sz="1050" b="1" dirty="0"/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- اين حرکات بايد دو تا سه روز در هفته و هر حرکت 8 تا 12 بار اجرا شود.</a:t>
                      </a:r>
                      <a:endParaRPr lang="en-US" sz="1050" b="1" dirty="0">
                        <a:latin typeface="Calibri"/>
                        <a:ea typeface="Calibri"/>
                        <a:cs typeface="B Yagut" pitchFamily="2" charset="-78"/>
                      </a:endParaRPr>
                    </a:p>
                  </a:txBody>
                  <a:tcPr marL="37664" marR="376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فعاليت</a:t>
                      </a:r>
                      <a:r>
                        <a:rPr lang="fa-IR" sz="1200" b="1" dirty="0"/>
                        <a:t>‏</a:t>
                      </a:r>
                      <a:r>
                        <a:rPr lang="ar-SA" sz="1200" b="1" dirty="0"/>
                        <a:t>ها</a:t>
                      </a:r>
                      <a:r>
                        <a:rPr lang="fa-IR" sz="1200" b="1" dirty="0"/>
                        <a:t>ي</a:t>
                      </a:r>
                      <a:r>
                        <a:rPr lang="ar-SA" sz="1200" b="1" dirty="0"/>
                        <a:t> تقويت کننده عضلات و استخوان</a:t>
                      </a:r>
                      <a:r>
                        <a:rPr lang="fa-IR" sz="1200" b="1" dirty="0"/>
                        <a:t>‏</a:t>
                      </a:r>
                      <a:r>
                        <a:rPr lang="ar-SA" sz="1200" b="1" dirty="0"/>
                        <a:t>ها</a:t>
                      </a:r>
                      <a:endParaRPr lang="en-US" sz="1050" b="1" dirty="0">
                        <a:latin typeface="Calibri"/>
                        <a:ea typeface="Calibri"/>
                        <a:cs typeface="B Yagut" pitchFamily="2" charset="-78"/>
                      </a:endParaRPr>
                    </a:p>
                  </a:txBody>
                  <a:tcPr marL="37664" marR="376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985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حرکات کشش</a:t>
                      </a:r>
                      <a:r>
                        <a:rPr lang="fa-IR" sz="1200" b="1" dirty="0"/>
                        <a:t>ي</a:t>
                      </a:r>
                      <a:endParaRPr lang="en-US" sz="1050" b="1" dirty="0">
                        <a:latin typeface="Calibri"/>
                        <a:ea typeface="Calibri"/>
                        <a:cs typeface="B Yagut" pitchFamily="2" charset="-78"/>
                      </a:endParaRPr>
                    </a:p>
                  </a:txBody>
                  <a:tcPr marL="37664" marR="376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- انعطاف</a:t>
                      </a:r>
                      <a:r>
                        <a:rPr lang="fa-IR" sz="1200" b="1" baseline="0" dirty="0"/>
                        <a:t>‏</a:t>
                      </a:r>
                      <a:r>
                        <a:rPr lang="ar-SA" sz="1200" b="1" dirty="0"/>
                        <a:t>پذير</a:t>
                      </a:r>
                      <a:r>
                        <a:rPr lang="fa-IR" sz="1200" b="1" dirty="0"/>
                        <a:t>ي</a:t>
                      </a:r>
                      <a:r>
                        <a:rPr lang="ar-SA" sz="1200" b="1" dirty="0"/>
                        <a:t> عبارت است از ظرفيت حرکت آزادانه در تمام طول دامنه حرکت مفصل، بدون اينکه کوچکترين فشاري به آن وارد شود</a:t>
                      </a:r>
                      <a:endParaRPr lang="en-US" sz="1050" b="1" dirty="0"/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- افرادي که انعطاف</a:t>
                      </a:r>
                      <a:r>
                        <a:rPr lang="fa-IR" sz="1200" b="1" dirty="0"/>
                        <a:t>‏</a:t>
                      </a:r>
                      <a:r>
                        <a:rPr lang="ar-SA" sz="1200" b="1" dirty="0"/>
                        <a:t>پذيري کمتري دارند، در کارهاي روزمره زود خسته مي</a:t>
                      </a:r>
                      <a:r>
                        <a:rPr lang="fa-IR" sz="1200" b="1" dirty="0"/>
                        <a:t>‏</a:t>
                      </a:r>
                      <a:r>
                        <a:rPr lang="ar-SA" sz="1200" b="1" dirty="0"/>
                        <a:t>شوند و بدنشان مستعد آسيب است</a:t>
                      </a:r>
                      <a:r>
                        <a:rPr lang="fa-IR" sz="1200" b="1" dirty="0"/>
                        <a:t>.</a:t>
                      </a:r>
                      <a:endParaRPr lang="en-US" sz="1050" b="1" dirty="0">
                        <a:latin typeface="Calibri"/>
                        <a:ea typeface="Calibri"/>
                        <a:cs typeface="B Yagut" pitchFamily="2" charset="-78"/>
                      </a:endParaRPr>
                    </a:p>
                  </a:txBody>
                  <a:tcPr marL="37664" marR="376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فعاليت</a:t>
                      </a:r>
                      <a:r>
                        <a:rPr lang="fa-IR" sz="1200" b="1" dirty="0"/>
                        <a:t>‏</a:t>
                      </a:r>
                      <a:r>
                        <a:rPr lang="ar-SA" sz="1200" b="1" dirty="0"/>
                        <a:t>ها</a:t>
                      </a:r>
                      <a:r>
                        <a:rPr lang="fa-IR" sz="1200" b="1" dirty="0"/>
                        <a:t>ي</a:t>
                      </a:r>
                      <a:r>
                        <a:rPr lang="ar-SA" sz="1200" b="1" dirty="0"/>
                        <a:t> کشش</a:t>
                      </a:r>
                      <a:r>
                        <a:rPr lang="fa-IR" sz="1200" b="1" dirty="0"/>
                        <a:t>ي</a:t>
                      </a:r>
                      <a:endParaRPr lang="en-US" sz="1050" b="1" dirty="0">
                        <a:latin typeface="Calibri"/>
                        <a:ea typeface="Calibri"/>
                        <a:cs typeface="B Yagut" pitchFamily="2" charset="-78"/>
                      </a:endParaRPr>
                    </a:p>
                  </a:txBody>
                  <a:tcPr marL="37664" marR="376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783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راه</a:t>
                      </a:r>
                      <a:r>
                        <a:rPr lang="fa-IR" sz="1200" b="1" baseline="0" dirty="0"/>
                        <a:t> </a:t>
                      </a:r>
                      <a:r>
                        <a:rPr lang="ar-SA" sz="1200" b="1" dirty="0"/>
                        <a:t>رفتن روي پاشنه و انگشتان ،ايستادن روي يک پا، نشستن و برخاستن،</a:t>
                      </a:r>
                      <a:r>
                        <a:rPr lang="fa-IR" sz="1200" b="1" baseline="0" dirty="0"/>
                        <a:t> </a:t>
                      </a:r>
                      <a:r>
                        <a:rPr lang="ar-SA" sz="1200" b="1" dirty="0"/>
                        <a:t>يوگا</a:t>
                      </a:r>
                      <a:endParaRPr lang="en-US" sz="1050" b="1" dirty="0">
                        <a:latin typeface="Calibri"/>
                        <a:ea typeface="Calibri"/>
                        <a:cs typeface="B Yagut" pitchFamily="2" charset="-78"/>
                      </a:endParaRPr>
                    </a:p>
                  </a:txBody>
                  <a:tcPr marL="37664" marR="376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- فعاليت</a:t>
                      </a:r>
                      <a:r>
                        <a:rPr lang="fa-IR" sz="1200" b="1" dirty="0"/>
                        <a:t>‏</a:t>
                      </a:r>
                      <a:r>
                        <a:rPr lang="ar-SA" sz="1200" b="1" dirty="0"/>
                        <a:t>ها</a:t>
                      </a:r>
                      <a:r>
                        <a:rPr lang="fa-IR" sz="1200" b="1" dirty="0"/>
                        <a:t>ي</a:t>
                      </a:r>
                      <a:r>
                        <a:rPr lang="ar-SA" sz="1200" b="1" dirty="0"/>
                        <a:t> مؤثر بر تعادل بدن</a:t>
                      </a:r>
                      <a:endParaRPr lang="en-US" sz="1050" b="1" dirty="0">
                        <a:latin typeface="Calibri"/>
                        <a:ea typeface="Calibri"/>
                        <a:cs typeface="B Yagut" pitchFamily="2" charset="-78"/>
                      </a:endParaRPr>
                    </a:p>
                  </a:txBody>
                  <a:tcPr marL="37664" marR="376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/>
                        <a:t>فعاليت</a:t>
                      </a:r>
                      <a:r>
                        <a:rPr lang="fa-IR" sz="1200" b="1" dirty="0"/>
                        <a:t>‏</a:t>
                      </a:r>
                      <a:r>
                        <a:rPr lang="ar-SA" sz="1200" b="1" dirty="0"/>
                        <a:t>ها</a:t>
                      </a:r>
                      <a:r>
                        <a:rPr lang="fa-IR" sz="1200" b="1" dirty="0"/>
                        <a:t>ي</a:t>
                      </a:r>
                      <a:r>
                        <a:rPr lang="fa-IR" sz="1200" b="1" baseline="0" dirty="0"/>
                        <a:t> </a:t>
                      </a:r>
                      <a:r>
                        <a:rPr lang="ar-SA" sz="1200" b="1" dirty="0"/>
                        <a:t>تعادل</a:t>
                      </a:r>
                      <a:r>
                        <a:rPr lang="fa-IR" sz="1200" b="1" dirty="0"/>
                        <a:t>ي</a:t>
                      </a:r>
                      <a:endParaRPr lang="en-US" sz="1050" b="1" dirty="0">
                        <a:latin typeface="Calibri"/>
                        <a:ea typeface="Calibri"/>
                        <a:cs typeface="B Yagut" pitchFamily="2" charset="-78"/>
                      </a:endParaRPr>
                    </a:p>
                  </a:txBody>
                  <a:tcPr marL="37664" marR="376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13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recording-20200512-192127">
            <a:hlinkClick r:id="" action="ppaction://media"/>
            <a:extLst>
              <a:ext uri="{FF2B5EF4-FFF2-40B4-BE49-F238E27FC236}">
                <a16:creationId xmlns:a16="http://schemas.microsoft.com/office/drawing/2014/main" id="{4ACEECCD-06D7-47E1-A851-B58BAA90D5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534400" y="615473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8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924800" cy="5410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a-IR" sz="4000" b="1" dirty="0">
                <a:solidFill>
                  <a:srgbClr val="FF0000"/>
                </a:solidFill>
              </a:rPr>
              <a:t>خلاصه مطالب و نتيجه </a:t>
            </a:r>
            <a:r>
              <a:rPr lang="fa-IR" sz="4000" b="1" dirty="0" smtClean="0">
                <a:solidFill>
                  <a:srgbClr val="FF0000"/>
                </a:solidFill>
              </a:rPr>
              <a:t>گيري</a:t>
            </a:r>
          </a:p>
          <a:p>
            <a:pPr algn="ctr">
              <a:buNone/>
            </a:pPr>
            <a:endParaRPr lang="fa-IR" b="1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a-IR" sz="2600" dirty="0"/>
              <a:t>تربيت بدني مجموعه فعاليت‏هاي جسماني است که باعث رشد و تقويت ارگانيزم و اندام‏ها گرديده و به شکوفايي و باروري استعداد‏هاي بالقوه فرد کمک مي‏کند</a:t>
            </a:r>
            <a:r>
              <a:rPr lang="fa-IR" sz="2600" dirty="0" smtClean="0"/>
              <a:t>.</a:t>
            </a:r>
            <a:endParaRPr lang="en-US" sz="26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a-IR" sz="2600" dirty="0" smtClean="0"/>
              <a:t>-تولید انرژی توسط دو سیستم هوازی و بی هوازی در فعالیتهای ورزشی اتفاق می افتد.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a-IR" sz="2600" dirty="0" smtClean="0"/>
              <a:t>-انواع تمرینات ورزشی شامل:تمرینات ایزومتریک،ایزوتونیک و ایزوکنتیک می باشد.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a-IR" sz="2600" dirty="0" smtClean="0"/>
              <a:t>- انواع فعالیت بدنی شامل :فعالیت بدنی با شدت متوسط و شدید و فعالیتهای تقویت کننده عضلات و استخوانها و فعالیت کششی و فعالیتهای تعادلی  می باشد.</a:t>
            </a:r>
            <a:endParaRPr lang="en-US" sz="26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a-IR" sz="26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14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recording-20200512-200242">
            <a:hlinkClick r:id="" action="ppaction://media"/>
            <a:extLst>
              <a:ext uri="{FF2B5EF4-FFF2-40B4-BE49-F238E27FC236}">
                <a16:creationId xmlns:a16="http://schemas.microsoft.com/office/drawing/2014/main" id="{3376ADC3-61DE-4B73-A726-13CB4D11E7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571781" y="590199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153400" cy="6096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 rtl="1">
              <a:spcBef>
                <a:spcPts val="0"/>
              </a:spcBef>
              <a:buNone/>
            </a:pPr>
            <a:r>
              <a:rPr lang="fa-IR" sz="4000" b="1" dirty="0">
                <a:solidFill>
                  <a:srgbClr val="FF0000"/>
                </a:solidFill>
                <a:cs typeface="B Yagut" panose="00000400000000000000" pitchFamily="2" charset="-78"/>
              </a:rPr>
              <a:t>پرسش و تمرين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 </a:t>
            </a:r>
            <a:endParaRPr lang="fa-IR" sz="2400" b="1" dirty="0"/>
          </a:p>
          <a:p>
            <a:pPr>
              <a:spcBef>
                <a:spcPts val="0"/>
              </a:spcBef>
              <a:buNone/>
            </a:pP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fa-IR" sz="2600" dirty="0"/>
              <a:t>۱- واژه تربيت بدني و ورزش چه تفاوتي با هم دارند؟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fa-IR" sz="2600" dirty="0"/>
              <a:t>۲- در اثر ورزش چه تغييراتي در فرد به وجود مي‏آيد؟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fa-IR" sz="2600" dirty="0"/>
              <a:t>۳- هدف تکامل عصبي عضلاني در ورزش چيست؟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fa-IR" sz="2600" dirty="0"/>
              <a:t>۴- علت ايجاد خستگي بعد از انجام دو سرعت چيست؟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fa-IR" sz="2600" dirty="0"/>
              <a:t>۵- تفاوت تمرينات ايزوتونيک و ايزومتريک را شرح دهيد؟</a:t>
            </a:r>
            <a:endParaRPr lang="en-US" sz="2600" dirty="0"/>
          </a:p>
          <a:p>
            <a:pPr marL="0" indent="0" algn="r" rtl="1">
              <a:buNone/>
            </a:pPr>
            <a:r>
              <a:rPr lang="fa-IR" sz="2600" dirty="0">
                <a:cs typeface="B Yagut" panose="00000400000000000000" pitchFamily="2" charset="-78"/>
              </a:rPr>
              <a:t>    </a:t>
            </a:r>
          </a:p>
          <a:p>
            <a:pPr marL="0" indent="0" algn="r" rtl="1">
              <a:buNone/>
            </a:pPr>
            <a:r>
              <a:rPr lang="fa-IR" sz="2400" dirty="0">
                <a:cs typeface="B Yagut" panose="00000400000000000000" pitchFamily="2" charset="-78"/>
              </a:rPr>
              <a:t>   </a:t>
            </a:r>
          </a:p>
          <a:p>
            <a:pPr marL="0" indent="0" algn="r" rtl="1">
              <a:buNone/>
            </a:pPr>
            <a:r>
              <a:rPr lang="fa-IR" sz="2400" dirty="0">
                <a:cs typeface="B Yagut" panose="00000400000000000000" pitchFamily="2" charset="-78"/>
              </a:rPr>
              <a:t>    </a:t>
            </a:r>
          </a:p>
          <a:p>
            <a:pPr algn="r" rtl="1"/>
            <a:endParaRPr lang="en-US" sz="2400" dirty="0">
              <a:cs typeface="B Yagut" panose="00000400000000000000" pitchFamily="2" charset="-7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15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54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fa-IR" sz="7300" b="1" dirty="0">
                <a:solidFill>
                  <a:srgbClr val="FF0000"/>
                </a:solidFill>
              </a:rPr>
              <a:t>فهرست منابع</a:t>
            </a:r>
          </a:p>
          <a:p>
            <a:pPr>
              <a:buFont typeface="Wingdings" pitchFamily="2" charset="2"/>
              <a:buChar char="§"/>
            </a:pPr>
            <a:endParaRPr lang="fa-IR" sz="2800" b="1" dirty="0"/>
          </a:p>
          <a:p>
            <a:pPr>
              <a:buFont typeface="Wingdings" pitchFamily="2" charset="2"/>
              <a:buChar char="§"/>
            </a:pPr>
            <a:endParaRPr lang="fa-IR" sz="2800" b="1" dirty="0"/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a-IR" sz="6500" dirty="0"/>
              <a:t>سبک زندگي سالم-راهنماي ملي خود مراقبتي خانواده (3)، فعاليت بدني منظم، تهران، انتشارات پارساي سلامت، 1396.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a-IR" sz="6500" dirty="0"/>
              <a:t>رمضاني نژاد، ر، اصول و مباني تربيت بدني و ورزش، تهران، انتشارات بامداد کتاب، آذر 1398.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a-IR" sz="6500" dirty="0"/>
              <a:t>خلجي، ح، اصول و مباني تربيت بدني (رشته تربيت بدني و علوم ورزشي)، انتشارات دانشگاه پيام نور، 1392.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15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851025"/>
          </a:xfrm>
        </p:spPr>
        <p:txBody>
          <a:bodyPr>
            <a:normAutofit/>
          </a:bodyPr>
          <a:lstStyle/>
          <a:p>
            <a:pPr algn="just" rtl="1"/>
            <a:r>
              <a:rPr lang="fa-IR" sz="3200" b="1" dirty="0">
                <a:cs typeface="B Yagut" panose="00000400000000000000" pitchFamily="2" charset="-78"/>
              </a:rPr>
              <a:t>لطفاً نظرها و پيشنهادهاي خود پيرامون اين بسته آموزشي را به آدرس زير ارسال کنيد.</a:t>
            </a:r>
            <a:endParaRPr lang="en-US" sz="3200" b="1" dirty="0">
              <a:cs typeface="B Yagut" panose="00000400000000000000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/>
              <a:t>Email: </a:t>
            </a:r>
            <a:r>
              <a:rPr lang="en-US" b="1" dirty="0">
                <a:solidFill>
                  <a:srgbClr val="FF0000"/>
                </a:solidFill>
              </a:rPr>
              <a:t>Shiraz_behvarz@sums.ac.ir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/>
              <a:t>17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305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4000" b="1" dirty="0">
                <a:cs typeface="B Yagut" panose="00000400000000000000" pitchFamily="2" charset="-78"/>
              </a:rPr>
              <a:t> مشخصات سند</a:t>
            </a:r>
            <a:endParaRPr lang="en-US" sz="4000" b="1" dirty="0">
              <a:cs typeface="B Yagut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19200" y="1295400"/>
            <a:ext cx="2744788" cy="639762"/>
          </a:xfrm>
        </p:spPr>
        <p:txBody>
          <a:bodyPr/>
          <a:lstStyle/>
          <a:p>
            <a:pPr algn="ctr" rtl="1"/>
            <a:r>
              <a:rPr lang="fa-IR" dirty="0">
                <a:cs typeface="B Yagut" panose="00000400000000000000" pitchFamily="2" charset="-78"/>
              </a:rPr>
              <a:t>مشخصات مدرس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41775" cy="639762"/>
          </a:xfrm>
        </p:spPr>
        <p:txBody>
          <a:bodyPr/>
          <a:lstStyle/>
          <a:p>
            <a:pPr algn="ctr" rtl="1"/>
            <a:r>
              <a:rPr lang="fa-IR" dirty="0">
                <a:cs typeface="B Yagut" panose="00000400000000000000" pitchFamily="2" charset="-78"/>
              </a:rPr>
              <a:t>مشخصات بسته آموزشي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53000" y="2174875"/>
            <a:ext cx="3962400" cy="3951288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</a:pPr>
            <a:r>
              <a:rPr lang="fa-IR" sz="2000" dirty="0">
                <a:cs typeface="B Yagut" panose="00000400000000000000" pitchFamily="2" charset="-78"/>
              </a:rPr>
              <a:t>حيطه درس: </a:t>
            </a:r>
            <a:r>
              <a:rPr lang="fa-IR" sz="2000" dirty="0"/>
              <a:t>تربيت بدني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</a:pPr>
            <a:r>
              <a:rPr lang="fa-IR" sz="2000" dirty="0"/>
              <a:t>تاريخ آخرين بازنگري: </a:t>
            </a:r>
            <a:r>
              <a:rPr lang="fa-IR" sz="2000" dirty="0" smtClean="0"/>
              <a:t>7 تیر </a:t>
            </a:r>
            <a:r>
              <a:rPr lang="fa-IR" sz="2000" dirty="0" smtClean="0">
                <a:cs typeface="B Yagut" panose="00000400000000000000" pitchFamily="2" charset="-78"/>
              </a:rPr>
              <a:t>1399</a:t>
            </a:r>
            <a:endParaRPr lang="fa-IR" sz="2000" dirty="0">
              <a:cs typeface="B Yagut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</a:pPr>
            <a:r>
              <a:rPr lang="fa-IR" sz="2000" dirty="0">
                <a:cs typeface="B Yagut" panose="00000400000000000000" pitchFamily="2" charset="-78"/>
              </a:rPr>
              <a:t>نوبت تهيه: 1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cs typeface="B Yagut" panose="00000400000000000000" pitchFamily="2" charset="-78"/>
              </a:rPr>
              <a:t> </a:t>
            </a:r>
            <a:r>
              <a:rPr lang="fa-IR" sz="2000" dirty="0"/>
              <a:t>نام فايل</a:t>
            </a:r>
            <a:r>
              <a:rPr lang="en-US" sz="2000" dirty="0"/>
              <a:t>:</a:t>
            </a:r>
            <a:r>
              <a:rPr lang="en-US" sz="2000" dirty="0">
                <a:cs typeface="B Yagut" panose="00000400000000000000" pitchFamily="2" charset="-78"/>
              </a:rPr>
              <a:t>SA-</a:t>
            </a:r>
            <a:r>
              <a:rPr lang="en-US" sz="2000" dirty="0" err="1"/>
              <a:t>tarbiyat</a:t>
            </a:r>
            <a:r>
              <a:rPr lang="en-US" sz="2000" dirty="0"/>
              <a:t> –</a:t>
            </a:r>
            <a:r>
              <a:rPr lang="en-US" sz="2000" dirty="0" err="1"/>
              <a:t>badani,osole</a:t>
            </a:r>
            <a:r>
              <a:rPr lang="fa-IR" sz="2000" dirty="0"/>
              <a:t> </a:t>
            </a:r>
            <a:r>
              <a:rPr lang="en-US" sz="2000" dirty="0" err="1"/>
              <a:t>avaliye</a:t>
            </a:r>
            <a:r>
              <a:rPr lang="en-US" sz="2000" dirty="0"/>
              <a:t> -</a:t>
            </a:r>
            <a:r>
              <a:rPr lang="en-US" sz="2000" dirty="0" err="1"/>
              <a:t>tamrin</a:t>
            </a:r>
            <a:r>
              <a:rPr lang="en-US" sz="2000" dirty="0"/>
              <a:t> -</a:t>
            </a:r>
            <a:r>
              <a:rPr lang="en-US" sz="2000" dirty="0" err="1"/>
              <a:t>va</a:t>
            </a:r>
            <a:r>
              <a:rPr lang="en-US" sz="2000" dirty="0"/>
              <a:t> -</a:t>
            </a:r>
            <a:r>
              <a:rPr lang="en-US" sz="2000" dirty="0" err="1"/>
              <a:t>amadegi</a:t>
            </a:r>
            <a:r>
              <a:rPr lang="en-US" sz="2000"/>
              <a:t> </a:t>
            </a:r>
            <a:r>
              <a:rPr lang="en-US" sz="2000" smtClean="0"/>
              <a:t>jesmani.edi2</a:t>
            </a:r>
            <a:r>
              <a:rPr lang="en-US" sz="2000" dirty="0" smtClean="0"/>
              <a:t>.</a:t>
            </a:r>
            <a:endParaRPr lang="fa-IR" sz="2000" dirty="0">
              <a:cs typeface="B Yagut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1800" i="1" dirty="0">
                <a:cs typeface="B Yagut" panose="00000400000000000000" pitchFamily="2" charset="-78"/>
              </a:rPr>
              <a:t>  </a:t>
            </a:r>
            <a:endParaRPr lang="en-US" sz="1800" i="1" dirty="0">
              <a:cs typeface="B Yagut" panose="00000400000000000000" pitchFamily="2" charset="-78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hamid\Desktop\IMG-20200506-WA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981200"/>
            <a:ext cx="1200150" cy="1371600"/>
          </a:xfrm>
          <a:prstGeom prst="rect">
            <a:avLst/>
          </a:prstGeom>
          <a:noFill/>
        </p:spPr>
      </p:pic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475037"/>
            <a:ext cx="4343400" cy="2544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700" dirty="0">
                <a:cs typeface="B Yagut" pitchFamily="2" charset="-78"/>
              </a:rPr>
              <a:t>فرانک فتحي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700" dirty="0">
                <a:cs typeface="B Yagut" pitchFamily="2" charset="-78"/>
              </a:rPr>
              <a:t>کارشناس ارشد آموزش جامعه‏نگر در نظام سلامت </a:t>
            </a:r>
            <a:r>
              <a:rPr lang="en-US" sz="1700" dirty="0">
                <a:cs typeface="B Yagut" pitchFamily="2" charset="-78"/>
              </a:rPr>
              <a:t>Mph</a:t>
            </a:r>
            <a:r>
              <a:rPr lang="fa-IR" sz="1700" dirty="0">
                <a:cs typeface="B Yagut" pitchFamily="2" charset="-78"/>
              </a:rPr>
              <a:t>سياست‏گذاري سلامت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700" dirty="0">
                <a:cs typeface="B Yagut" pitchFamily="2" charset="-78"/>
              </a:rPr>
              <a:t>کارشناس مسول بهورزي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700" dirty="0">
                <a:cs typeface="B Yagut" pitchFamily="2" charset="-78"/>
              </a:rPr>
              <a:t>دانشگاه علوم پزشکي و خدمات بهداشتي درماني شيراز</a:t>
            </a:r>
            <a:endParaRPr lang="en-US" sz="1700" dirty="0">
              <a:cs typeface="B 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137482"/>
      </p:ext>
    </p:extLst>
  </p:cSld>
  <p:clrMapOvr>
    <a:masterClrMapping/>
  </p:clrMapOvr>
  <p:transition advClick="0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4000" b="1" dirty="0">
                <a:solidFill>
                  <a:srgbClr val="FF0000"/>
                </a:solidFill>
                <a:cs typeface="B Yagut" panose="00000400000000000000" pitchFamily="2" charset="-78"/>
              </a:rPr>
              <a:t> اهداف آموزشي</a:t>
            </a:r>
            <a:endParaRPr lang="en-US" sz="4000" b="1" dirty="0">
              <a:solidFill>
                <a:srgbClr val="FF0000"/>
              </a:solidFill>
              <a:cs typeface="B Yagut" panose="00000400000000000000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buNone/>
            </a:pPr>
            <a:r>
              <a:rPr lang="fa-IR" sz="4500" b="1" dirty="0">
                <a:cs typeface="B Yagut" panose="00000400000000000000" pitchFamily="2" charset="-78"/>
              </a:rPr>
              <a:t>انتظار مي‌رود فراگير پس از مطالعه اين درس بتواند</a:t>
            </a:r>
            <a:r>
              <a:rPr lang="fa-IR" sz="4000" b="1" dirty="0">
                <a:cs typeface="B Yagut" panose="00000400000000000000" pitchFamily="2" charset="-78"/>
              </a:rPr>
              <a:t>:</a:t>
            </a:r>
            <a:endParaRPr lang="fa-IR" sz="40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3100" b="1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a-IR" sz="4200" dirty="0"/>
              <a:t>۱- مفهوم تربيت بدني و تفاوت آن را با ورزش شرح دهد.</a:t>
            </a:r>
            <a:endParaRPr lang="en-US" sz="42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a-IR" sz="4200" dirty="0"/>
              <a:t>۲- از عوامل مؤثر بر ورزش، سه مورد را بيان کند.</a:t>
            </a:r>
            <a:endParaRPr lang="en-US" sz="42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a-IR" sz="4200" dirty="0"/>
              <a:t>۳- در مورد اهداف تربيت بدني و ورزش به اختصار توضيح دهد.</a:t>
            </a:r>
            <a:endParaRPr lang="en-US" sz="42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a-IR" sz="4200" dirty="0"/>
              <a:t>۴- آمادگي جسماني و تأثيرات آن را شرح دهد.</a:t>
            </a:r>
            <a:endParaRPr lang="en-US" sz="42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a-IR" sz="4200" dirty="0"/>
              <a:t>۵- سيستم هوازي و بي‏هوازي را با ذکر دو مثال، مقايسه کند.</a:t>
            </a:r>
            <a:endParaRPr lang="en-US" sz="42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a-IR" sz="4200" dirty="0"/>
              <a:t>۶- انواع تمرينات را نام برده و هر کدام را به صورت مختصر توضيح و نمايش دهد. 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recording-20200512-154559">
            <a:hlinkClick r:id="" action="ppaction://media"/>
            <a:extLst>
              <a:ext uri="{FF2B5EF4-FFF2-40B4-BE49-F238E27FC236}">
                <a16:creationId xmlns:a16="http://schemas.microsoft.com/office/drawing/2014/main" id="{F9BF10B2-15AC-4CD3-ABE0-E228B8FC42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62950" y="6343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>
                <a:solidFill>
                  <a:srgbClr val="FF0000"/>
                </a:solidFill>
                <a:cs typeface="B Yagut" panose="00000400000000000000" pitchFamily="2" charset="-78"/>
              </a:rPr>
              <a:t>فهرست عناوين</a:t>
            </a:r>
            <a:br>
              <a:rPr lang="fa-IR" b="1" dirty="0">
                <a:solidFill>
                  <a:srgbClr val="FF0000"/>
                </a:solidFill>
                <a:cs typeface="B Yagut" panose="00000400000000000000" pitchFamily="2" charset="-78"/>
              </a:rPr>
            </a:br>
            <a:endParaRPr lang="en-US" b="1" dirty="0">
              <a:solidFill>
                <a:srgbClr val="FF0000"/>
              </a:solidFill>
              <a:cs typeface="B Yagut" panose="00000400000000000000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a-IR" sz="3000" dirty="0"/>
              <a:t>مقدمه</a:t>
            </a:r>
            <a:endParaRPr lang="en-US" sz="3000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fa-IR" sz="3000" dirty="0"/>
              <a:t>تربيت بدني و ورزش</a:t>
            </a:r>
            <a:endParaRPr lang="en-US" sz="3000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fa-IR" sz="3000" dirty="0"/>
              <a:t>تغيرات حاصل از ورزش</a:t>
            </a:r>
            <a:endParaRPr lang="en-US" sz="3000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fa-IR" sz="3000" dirty="0"/>
              <a:t>اهداف تربيت بدني و ورزش</a:t>
            </a:r>
            <a:endParaRPr lang="en-US" sz="3000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fa-IR" sz="3000" dirty="0"/>
              <a:t>آمادگي جسماني و تأثيرات آن</a:t>
            </a:r>
            <a:endParaRPr lang="en-US" sz="3000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fa-IR" sz="3000" dirty="0"/>
              <a:t>سيستم‏هاي هوازي و بي‏هوازي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fa-IR" sz="3000" dirty="0"/>
              <a:t>انواع تمرينات</a:t>
            </a:r>
            <a:endParaRPr lang="en-US" sz="3000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fa-IR" sz="3000" dirty="0"/>
              <a:t>جدول فعاليت بدني</a:t>
            </a:r>
          </a:p>
          <a:p>
            <a:pPr algn="r" rtl="1"/>
            <a:endParaRPr lang="en-US" sz="3000" dirty="0">
              <a:cs typeface="B Yagut" panose="00000400000000000000" pitchFamily="2" charset="-78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recording-20200512-154256">
            <a:hlinkClick r:id="" action="ppaction://media"/>
            <a:extLst>
              <a:ext uri="{FF2B5EF4-FFF2-40B4-BE49-F238E27FC236}">
                <a16:creationId xmlns:a16="http://schemas.microsoft.com/office/drawing/2014/main" id="{1510C620-6022-4397-B897-E0E5664810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75638" y="6619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495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800" b="1" dirty="0">
                <a:solidFill>
                  <a:srgbClr val="FF0000"/>
                </a:solidFill>
                <a:cs typeface="B Yagut" panose="00000400000000000000" pitchFamily="2" charset="-78"/>
              </a:rPr>
              <a:t>مقدمه:</a:t>
            </a:r>
          </a:p>
          <a:p>
            <a:pPr marL="0" indent="0" algn="r" rtl="1">
              <a:buNone/>
            </a:pPr>
            <a:endParaRPr lang="fa-IR" sz="2400" dirty="0"/>
          </a:p>
          <a:p>
            <a:pPr marL="0" indent="0" algn="just" rtl="1">
              <a:spcBef>
                <a:spcPts val="0"/>
              </a:spcBef>
              <a:buNone/>
            </a:pPr>
            <a:r>
              <a:rPr lang="fa-IR" sz="2600" dirty="0"/>
              <a:t>سلامت هر فردي تحت تأثير عوامل گوناگوني چون ژنتيك، محيط زيست، خدمات پزشكي و سبك زندگي است. در اين ميان تمرينات بدني و ورزش جايگاه مهمي دارند.</a:t>
            </a:r>
          </a:p>
          <a:p>
            <a:pPr marL="0" indent="0" algn="just" rtl="1">
              <a:spcBef>
                <a:spcPts val="0"/>
              </a:spcBef>
              <a:buNone/>
            </a:pPr>
            <a:endParaRPr lang="fa-IR" sz="2600" dirty="0"/>
          </a:p>
          <a:p>
            <a:pPr marL="0" indent="0" algn="just" rtl="1">
              <a:spcBef>
                <a:spcPts val="0"/>
              </a:spcBef>
              <a:buNone/>
            </a:pPr>
            <a:r>
              <a:rPr lang="fa-IR" sz="2600" dirty="0"/>
              <a:t>تربيت بدني و ورزش در مفهوم كلي يك پديده اجتماعي است كه با اعتلاي آن روابط افراد جامعه و سلامت جسم و روان آن‏ها مستحكم مي‏شود.</a:t>
            </a:r>
          </a:p>
          <a:p>
            <a:pPr marL="0" indent="0" algn="just" rtl="1">
              <a:spcBef>
                <a:spcPts val="0"/>
              </a:spcBef>
              <a:buNone/>
            </a:pPr>
            <a:endParaRPr lang="fa-IR" sz="26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5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recording-20200512-154715">
            <a:hlinkClick r:id="" action="ppaction://media"/>
            <a:extLst>
              <a:ext uri="{FF2B5EF4-FFF2-40B4-BE49-F238E27FC236}">
                <a16:creationId xmlns:a16="http://schemas.microsoft.com/office/drawing/2014/main" id="{E4552400-840F-45C9-8003-3B9DB5D49F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72513" y="6154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18C6A23D-E65A-474B-9004-B0BC1CF6E62A}" type="slidenum">
              <a:rPr lang="fa-IR" sz="2400" b="1" smtClean="0">
                <a:solidFill>
                  <a:schemeClr val="tx1"/>
                </a:solidFill>
              </a:rPr>
              <a:pPr algn="ctr"/>
              <a:t>6</a:t>
            </a:fld>
            <a:endParaRPr lang="fa-IR" sz="2400" b="1" dirty="0">
              <a:solidFill>
                <a:schemeClr val="tx1"/>
              </a:solidFill>
            </a:endParaRPr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685800" y="457200"/>
            <a:ext cx="76962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fa-IR" sz="2600" b="1" dirty="0">
                <a:solidFill>
                  <a:srgbClr val="FF0000"/>
                </a:solidFill>
                <a:cs typeface="B Yagut" pitchFamily="2" charset="-78"/>
              </a:rPr>
              <a:t>تربيت بدني: </a:t>
            </a:r>
            <a:endParaRPr lang="en-US" sz="2600" dirty="0">
              <a:solidFill>
                <a:srgbClr val="FF0000"/>
              </a:solidFill>
              <a:cs typeface="B Yagut" pitchFamily="2" charset="-78"/>
            </a:endParaRPr>
          </a:p>
          <a:p>
            <a:pPr indent="0" algn="just" rtl="1">
              <a:spcBef>
                <a:spcPts val="0"/>
              </a:spcBef>
              <a:buNone/>
            </a:pPr>
            <a:r>
              <a:rPr lang="fa-IR" sz="2600" dirty="0">
                <a:cs typeface="B Yagut" pitchFamily="2" charset="-78"/>
              </a:rPr>
              <a:t>تربيت بدني بخشي از تعليم و تربيت است که به وسيله حرکت ورزش جريان رشد را در تمام ابعاد انساني تسهيل و هماهنگ مي‏کند و در نهايت به شکوفايي استعدادهاي مطلوب فرد کمک خواهد کرد.</a:t>
            </a:r>
            <a:endParaRPr lang="en-US" sz="2600" dirty="0">
              <a:cs typeface="B Yagut" pitchFamily="2" charset="-78"/>
            </a:endParaRP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4648200" y="2743200"/>
            <a:ext cx="3733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1"/>
            <a:endParaRPr lang="fa-IR" sz="2400" b="1" dirty="0"/>
          </a:p>
          <a:p>
            <a:pPr algn="just" rtl="1">
              <a:buFont typeface="Wingdings" pitchFamily="2" charset="2"/>
              <a:buChar char="Ø"/>
            </a:pPr>
            <a:r>
              <a:rPr lang="fa-IR" sz="2600" b="1" dirty="0">
                <a:solidFill>
                  <a:srgbClr val="FF0000"/>
                </a:solidFill>
                <a:cs typeface="B Yagut" pitchFamily="2" charset="-78"/>
              </a:rPr>
              <a:t>ورزش:</a:t>
            </a:r>
            <a:endParaRPr lang="en-US" sz="2600" dirty="0">
              <a:solidFill>
                <a:srgbClr val="FF0000"/>
              </a:solidFill>
              <a:cs typeface="B Yagut" pitchFamily="2" charset="-78"/>
            </a:endParaRPr>
          </a:p>
          <a:p>
            <a:pPr indent="0" algn="just" rtl="1">
              <a:spcBef>
                <a:spcPts val="0"/>
              </a:spcBef>
              <a:buNone/>
            </a:pPr>
            <a:r>
              <a:rPr lang="fa-IR" sz="2600" dirty="0">
                <a:cs typeface="B Yagut" pitchFamily="2" charset="-78"/>
              </a:rPr>
              <a:t>ورزش نوعي بازي سازمان يافته است که در آن تمرين حرکات به منظور تقويت قواي جسماني و روحي و کسب مهارت اجرا مي‏شود.</a:t>
            </a:r>
            <a:endParaRPr lang="en-US" sz="2600" dirty="0">
              <a:cs typeface="B Yagut" pitchFamily="2" charset="-78"/>
            </a:endParaRPr>
          </a:p>
        </p:txBody>
      </p:sp>
      <p:pic>
        <p:nvPicPr>
          <p:cNvPr id="1026" name="Picture 2" descr="C:\Documents and Settings\hamid\Desktop\profile-tarbiatbadani-va-varzesh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200400"/>
            <a:ext cx="3657600" cy="2514600"/>
          </a:xfrm>
          <a:prstGeom prst="rect">
            <a:avLst/>
          </a:prstGeom>
          <a:noFill/>
        </p:spPr>
      </p:pic>
      <p:pic>
        <p:nvPicPr>
          <p:cNvPr id="3" name="recording-20200512-171424">
            <a:hlinkClick r:id="" action="ppaction://media"/>
            <a:extLst>
              <a:ext uri="{FF2B5EF4-FFF2-40B4-BE49-F238E27FC236}">
                <a16:creationId xmlns:a16="http://schemas.microsoft.com/office/drawing/2014/main" id="{499466B9-D85D-4EFF-8262-99A5B1B411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5050" y="61023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153400" cy="5257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endParaRPr lang="fa-IR" sz="2600" b="1" dirty="0"/>
          </a:p>
          <a:p>
            <a:pPr algn="just">
              <a:buFont typeface="Wingdings" pitchFamily="2" charset="2"/>
              <a:buChar char="v"/>
            </a:pPr>
            <a:r>
              <a:rPr lang="fa-IR" sz="2600" b="1" dirty="0">
                <a:solidFill>
                  <a:srgbClr val="FF0000"/>
                </a:solidFill>
              </a:rPr>
              <a:t>تفاوت بازي و ورزش:</a:t>
            </a:r>
            <a:endParaRPr lang="en-US" sz="2600" b="1" dirty="0">
              <a:solidFill>
                <a:srgbClr val="FF0000"/>
              </a:solidFill>
            </a:endParaRPr>
          </a:p>
          <a:p>
            <a:pPr indent="0" algn="just">
              <a:buNone/>
            </a:pPr>
            <a:r>
              <a:rPr lang="fa-IR" sz="2600" dirty="0"/>
              <a:t>مشخص‏ترين تفاوتي که بازي و ورزش وجود دارد بحث رعايت برخي قوانين و مقررات يا فعاليت‏هاي سازمان يافته است. در حقيقت ورزش امري جدي با هدفي جدي است اما بازي ممکن است چندان هدف جدي نباشد. </a:t>
            </a:r>
          </a:p>
          <a:p>
            <a:pPr algn="just"/>
            <a:endParaRPr lang="fa-IR" sz="2400" dirty="0"/>
          </a:p>
          <a:p>
            <a:pPr algn="just">
              <a:buFont typeface="Wingdings" pitchFamily="2" charset="2"/>
              <a:buChar char="v"/>
            </a:pPr>
            <a:r>
              <a:rPr lang="fa-IR" sz="2600" b="1" dirty="0">
                <a:solidFill>
                  <a:srgbClr val="FF0000"/>
                </a:solidFill>
              </a:rPr>
              <a:t>ورزش و عوامل مؤثر بر آن:</a:t>
            </a:r>
            <a:endParaRPr lang="en-US" sz="2600" b="1" dirty="0">
              <a:solidFill>
                <a:srgbClr val="FF0000"/>
              </a:solidFill>
            </a:endParaRPr>
          </a:p>
          <a:p>
            <a:pPr indent="0" algn="just">
              <a:buNone/>
            </a:pPr>
            <a:r>
              <a:rPr lang="fa-IR" sz="2600" dirty="0"/>
              <a:t>در ورزش از علوم ديگر نيز استفاده مي‏شود. مقوله جسماني و فيزيولوژيک، رواني و اجتماعي و مقوله اخلاقي.</a:t>
            </a:r>
            <a:endParaRPr lang="en-US" sz="2600" dirty="0"/>
          </a:p>
          <a:p>
            <a:pPr algn="just">
              <a:buNone/>
            </a:pPr>
            <a:endParaRPr lang="en-US" sz="2400" dirty="0"/>
          </a:p>
          <a:p>
            <a:pPr marL="0" indent="0" algn="r" rtl="1">
              <a:buNone/>
            </a:pPr>
            <a:r>
              <a:rPr lang="fa-IR" sz="2400" dirty="0">
                <a:cs typeface="B Yagut" panose="00000400000000000000" pitchFamily="2" charset="-78"/>
              </a:rPr>
              <a:t> </a:t>
            </a:r>
          </a:p>
          <a:p>
            <a:pPr marL="0" indent="0" algn="r" rtl="1">
              <a:buNone/>
            </a:pPr>
            <a:r>
              <a:rPr lang="fa-IR" sz="2400" dirty="0">
                <a:cs typeface="B Yagut" panose="00000400000000000000" pitchFamily="2" charset="-78"/>
              </a:rPr>
              <a:t>   </a:t>
            </a:r>
          </a:p>
          <a:p>
            <a:pPr marL="0" indent="0" algn="r" rtl="1">
              <a:buNone/>
            </a:pPr>
            <a:r>
              <a:rPr lang="fa-IR" sz="2400" dirty="0">
                <a:cs typeface="B Yagut" panose="00000400000000000000" pitchFamily="2" charset="-78"/>
              </a:rPr>
              <a:t>    </a:t>
            </a:r>
          </a:p>
          <a:p>
            <a:pPr algn="r" rtl="1"/>
            <a:endParaRPr lang="en-US" sz="2400" dirty="0">
              <a:cs typeface="B Yagut" panose="00000400000000000000" pitchFamily="2" charset="-7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7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recording-20200512-172334">
            <a:hlinkClick r:id="" action="ppaction://media"/>
            <a:extLst>
              <a:ext uri="{FF2B5EF4-FFF2-40B4-BE49-F238E27FC236}">
                <a16:creationId xmlns:a16="http://schemas.microsoft.com/office/drawing/2014/main" id="{E0DEEADD-1065-4441-AF81-660CF080BB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137525" y="5929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609600"/>
            <a:ext cx="3581400" cy="43434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a-IR" sz="3300" dirty="0">
                <a:cs typeface="B Yagut" panose="00000400000000000000" pitchFamily="2" charset="-78"/>
              </a:rPr>
              <a:t>      </a:t>
            </a:r>
          </a:p>
          <a:p>
            <a:pPr>
              <a:buNone/>
            </a:pPr>
            <a:r>
              <a:rPr lang="fa-IR" sz="3700" b="1" dirty="0">
                <a:solidFill>
                  <a:srgbClr val="FF0000"/>
                </a:solidFill>
              </a:rPr>
              <a:t> تغييرات حاصل از ورزش:</a:t>
            </a:r>
          </a:p>
          <a:p>
            <a:pPr>
              <a:buNone/>
            </a:pPr>
            <a:endParaRPr lang="en-US" sz="3100" dirty="0"/>
          </a:p>
          <a:p>
            <a:pPr marL="0" lvl="0" indent="0">
              <a:lnSpc>
                <a:spcPct val="170000"/>
              </a:lnSpc>
              <a:spcBef>
                <a:spcPts val="0"/>
              </a:spcBef>
            </a:pPr>
            <a:r>
              <a:rPr lang="fa-IR" sz="3700" dirty="0"/>
              <a:t>رفع خستگي فکري </a:t>
            </a:r>
            <a:endParaRPr lang="en-US" sz="3700" dirty="0"/>
          </a:p>
          <a:p>
            <a:pPr marL="0" lvl="0" indent="0">
              <a:lnSpc>
                <a:spcPct val="170000"/>
              </a:lnSpc>
              <a:spcBef>
                <a:spcPts val="0"/>
              </a:spcBef>
            </a:pPr>
            <a:r>
              <a:rPr lang="fa-IR" sz="3700" dirty="0"/>
              <a:t>تقويت قدرت و قوه ابتکار</a:t>
            </a:r>
            <a:endParaRPr lang="en-US" sz="3700" dirty="0"/>
          </a:p>
          <a:p>
            <a:pPr marL="0" lvl="0" indent="0">
              <a:lnSpc>
                <a:spcPct val="170000"/>
              </a:lnSpc>
              <a:spcBef>
                <a:spcPts val="0"/>
              </a:spcBef>
            </a:pPr>
            <a:r>
              <a:rPr lang="fa-IR" sz="3700" dirty="0"/>
              <a:t>تقويت استعداد رهبري</a:t>
            </a:r>
            <a:endParaRPr lang="en-US" sz="3700" dirty="0"/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fa-IR" sz="3700" dirty="0"/>
              <a:t>وظيفه‏شناسي </a:t>
            </a:r>
            <a:endParaRPr lang="fa-IR" sz="3700" dirty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100" dirty="0">
                <a:cs typeface="B Yagut" panose="00000400000000000000" pitchFamily="2" charset="-78"/>
              </a:rPr>
              <a:t>   </a:t>
            </a:r>
          </a:p>
          <a:p>
            <a:pPr marL="0" indent="0" algn="r" rtl="1">
              <a:buNone/>
            </a:pPr>
            <a:r>
              <a:rPr lang="fa-IR" sz="3300" dirty="0">
                <a:cs typeface="B Yagut" panose="00000400000000000000" pitchFamily="2" charset="-78"/>
              </a:rPr>
              <a:t>    </a:t>
            </a:r>
          </a:p>
          <a:p>
            <a:pPr algn="r" rtl="1"/>
            <a:endParaRPr lang="en-US" sz="3300" dirty="0">
              <a:cs typeface="B Yagut" panose="000004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990600"/>
            <a:ext cx="3962400" cy="434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Yagut" panose="00000400000000000000" pitchFamily="2" charset="-78"/>
              </a:rPr>
              <a:t>اهداف تربيت بدني و ورزش: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Yagut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fa-IR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Yagut" panose="00000400000000000000" pitchFamily="2" charset="-78"/>
              </a:rPr>
              <a:t>تکامل جسماني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Yagut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fa-IR" sz="4200" dirty="0">
                <a:cs typeface="B Yagut" panose="00000400000000000000" pitchFamily="2" charset="-78"/>
              </a:rPr>
              <a:t>تکامل رواني-حرکتي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Yagut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fa-IR" sz="4200" dirty="0">
                <a:cs typeface="B Yagut" panose="00000400000000000000" pitchFamily="2" charset="-78"/>
              </a:rPr>
              <a:t>تکامل شناختي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Yagut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fa-IR" sz="4200" dirty="0">
                <a:cs typeface="B Yagut" panose="00000400000000000000" pitchFamily="2" charset="-78"/>
              </a:rPr>
              <a:t>تکامل</a:t>
            </a:r>
            <a:r>
              <a:rPr kumimoji="0" lang="fa-IR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Yagut" panose="00000400000000000000" pitchFamily="2" charset="-78"/>
              </a:rPr>
              <a:t> عاطفي </a:t>
            </a:r>
          </a:p>
          <a:p>
            <a:pPr marL="342900" marR="0" lvl="0" indent="-342900" algn="r" defTabSz="914400" rtl="1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fa-IR" sz="4200" dirty="0">
                <a:cs typeface="B Yagut" panose="00000400000000000000" pitchFamily="2" charset="-78"/>
              </a:rPr>
              <a:t>تکامل اخلاقي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Yagut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a-IR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Yagut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Yagut" panose="00000400000000000000" pitchFamily="2" charset="-78"/>
              </a:rPr>
              <a:t>   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Yagut" panose="00000400000000000000" pitchFamily="2" charset="-7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8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recording-20200512-173537">
            <a:hlinkClick r:id="" action="ppaction://media"/>
            <a:extLst>
              <a:ext uri="{FF2B5EF4-FFF2-40B4-BE49-F238E27FC236}">
                <a16:creationId xmlns:a16="http://schemas.microsoft.com/office/drawing/2014/main" id="{ACF48370-3682-42B3-BB4D-EAB9950F37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431213" y="6343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4114800" cy="5105400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fa-IR" sz="3300" dirty="0">
                <a:cs typeface="B Yagut" panose="00000400000000000000" pitchFamily="2" charset="-78"/>
              </a:rPr>
              <a:t>      </a:t>
            </a:r>
          </a:p>
          <a:p>
            <a:pPr>
              <a:buNone/>
            </a:pPr>
            <a:r>
              <a:rPr lang="fa-IR" sz="5500" b="1" dirty="0">
                <a:solidFill>
                  <a:srgbClr val="FF0000"/>
                </a:solidFill>
              </a:rPr>
              <a:t> آمادگي جسماني و تأثيرات آن:</a:t>
            </a:r>
          </a:p>
          <a:p>
            <a:pPr>
              <a:buNone/>
            </a:pPr>
            <a:endParaRPr lang="fa-IR" sz="5500" b="1" dirty="0"/>
          </a:p>
          <a:p>
            <a:pPr>
              <a:buNone/>
            </a:pPr>
            <a:endParaRPr lang="en-US" dirty="0"/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fa-IR" sz="5500" dirty="0"/>
              <a:t>بهبود آمادگي قلبي عروقي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5500" dirty="0"/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fa-IR" sz="5500" dirty="0"/>
              <a:t>حفظ ترکيب مطلوب بدني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5500" dirty="0"/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fa-IR" sz="5500" dirty="0"/>
              <a:t>آمادگي رواني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5500" dirty="0"/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fa-IR" sz="5500" dirty="0"/>
              <a:t>کسب قدرت و استقامت عضلاني و انعطاف‏پذيري</a:t>
            </a:r>
            <a:endParaRPr lang="en-US" sz="5500" dirty="0"/>
          </a:p>
          <a:p>
            <a:pPr marL="0" indent="0" algn="r" rtl="1">
              <a:lnSpc>
                <a:spcPct val="120000"/>
              </a:lnSpc>
              <a:spcBef>
                <a:spcPts val="0"/>
              </a:spcBef>
              <a:buNone/>
            </a:pPr>
            <a:r>
              <a:rPr lang="fa-IR" sz="3300" dirty="0">
                <a:cs typeface="B Yagut" panose="00000400000000000000" pitchFamily="2" charset="-78"/>
              </a:rPr>
              <a:t>   </a:t>
            </a:r>
          </a:p>
          <a:p>
            <a:pPr marL="0" indent="0" algn="r" rtl="1">
              <a:buNone/>
            </a:pPr>
            <a:r>
              <a:rPr lang="fa-IR" sz="3300" dirty="0">
                <a:cs typeface="B Yagut" panose="00000400000000000000" pitchFamily="2" charset="-78"/>
              </a:rPr>
              <a:t>    </a:t>
            </a:r>
          </a:p>
          <a:p>
            <a:pPr algn="r" rtl="1"/>
            <a:endParaRPr lang="en-US" sz="3300" dirty="0">
              <a:cs typeface="B Yagut" panose="00000400000000000000" pitchFamily="2" charset="-7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9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hamid\Desktop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990600"/>
            <a:ext cx="3505200" cy="4724399"/>
          </a:xfrm>
          <a:prstGeom prst="rect">
            <a:avLst/>
          </a:prstGeom>
          <a:noFill/>
        </p:spPr>
      </p:pic>
      <p:pic>
        <p:nvPicPr>
          <p:cNvPr id="2" name="recording-20200512-180023">
            <a:hlinkClick r:id="" action="ppaction://media"/>
            <a:extLst>
              <a:ext uri="{FF2B5EF4-FFF2-40B4-BE49-F238E27FC236}">
                <a16:creationId xmlns:a16="http://schemas.microsoft.com/office/drawing/2014/main" id="{4C3AED76-E294-40D5-B1C0-EC3FB1A7AF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66981" y="5705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62f__x0627__x0646__x0634__x06af__x0627__x0647_ xmlns="12fdc5dc-769e-4543-b10d-fbea3dac4417">شیراز</_x062f__x0627__x0646__x0634__x06af__x0627__x0647_>
    <_x0646__x0648__x0639__x0020__x062d__x06cc__x0637__x0647_ xmlns="12fdc5dc-769e-4543-b10d-fbea3dac4417">سایر موارد</_x0646__x0648__x0639__x0020__x062d__x06cc__x0637__x0647_>
    <_x0646__x0648__x0639__x0020__x0641__x0627__x06cc__x0644_ xmlns="12fdc5dc-769e-4543-b10d-fbea3dac4417">پاورپوینت</_x0646__x0648__x0639__x0020__x0641__x0627__x06cc__x0644_>
    <_dlc_DocId xmlns="1047730d-92e1-4018-9084-d932fd3a7f58">5NN7CDR5NKU2-831-756</_dlc_DocId>
    <_dlc_DocIdUrl xmlns="1047730d-92e1-4018-9084-d932fd3a7f58">
      <Url>http://www.health.gov.ir/hnd/_layouts/DocIdRedir.aspx?ID=5NN7CDR5NKU2-831-756</Url>
      <Description>5NN7CDR5NKU2-831-756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38EE485FB9274448B5E5B0FF0ECB3346" ma:contentTypeVersion="3" ma:contentTypeDescription="یک سند جدید ایجاد کنید." ma:contentTypeScope="" ma:versionID="879a17dea37dbf3eb3c9d0be085887ae">
  <xsd:schema xmlns:xsd="http://www.w3.org/2001/XMLSchema" xmlns:xs="http://www.w3.org/2001/XMLSchema" xmlns:p="http://schemas.microsoft.com/office/2006/metadata/properties" xmlns:ns2="1047730d-92e1-4018-9084-d932fd3a7f58" xmlns:ns3="12fdc5dc-769e-4543-b10d-fbea3dac4417" targetNamespace="http://schemas.microsoft.com/office/2006/metadata/properties" ma:root="true" ma:fieldsID="05a1c3cdee81c85cb937771a12b2679b" ns2:_="" ns3:_="">
    <xsd:import namespace="1047730d-92e1-4018-9084-d932fd3a7f58"/>
    <xsd:import namespace="12fdc5dc-769e-4543-b10d-fbea3dac44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646__x0648__x0639__x0020__x062d__x06cc__x0637__x0647_"/>
                <xsd:element ref="ns3:_x062f__x0627__x0646__x0634__x06af__x0627__x0647_"/>
                <xsd:element ref="ns3:_x0646__x0648__x0639__x0020__x0641__x0627__x06cc__x0644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730d-92e1-4018-9084-d932fd3a7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حفظ شناسه" ma:description="نگهداری شناسه در حین افزودن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c5dc-769e-4543-b10d-fbea3dac4417" elementFormDefault="qualified">
    <xsd:import namespace="http://schemas.microsoft.com/office/2006/documentManagement/types"/>
    <xsd:import namespace="http://schemas.microsoft.com/office/infopath/2007/PartnerControls"/>
    <xsd:element name="_x0646__x0648__x0639__x0020__x062d__x06cc__x0637__x0647_" ma:index="11" ma:displayName="نوع حیطه" ma:default="عوامل بيماري‌زاي زنده، اصول گندزدايي و استريليزاسيون" ma:format="Dropdown" ma:internalName="_x0646__x0648__x0639__x0020__x062d__x06cc__x0637__x0647_">
      <xsd:simpleType>
        <xsd:restriction base="dms:Choice">
          <xsd:enumeration value="عوامل بيماري‌زاي زنده، اصول گندزدايي و استريليزاسيون"/>
          <xsd:enumeration value="آمار حياتي، اپيدميولوژی و روش تحقيق"/>
          <xsd:enumeration value="آناتومی و فیزیولوژی"/>
          <xsd:enumeration value="برنامه‌ريزي عملياتي و مديريت ارتقاء‌ كیفيت خدمات در خانه‌هاي بهداشت"/>
          <xsd:enumeration value="بهداشت دهان و دندان"/>
          <xsd:enumeration value="ارتقاء بهداشت فردي و شيوه زندگي سالم"/>
          <xsd:enumeration value="بهداشت حرفه‌اي"/>
          <xsd:enumeration value="بهداشت محيط"/>
          <xsd:enumeration value="بيماري‌هاي واگير"/>
          <xsd:enumeration value="کار با کامپیوتر و اينترنت؛ آشنايي با نرم‌افزارهاي نظام شبكه"/>
          <xsd:enumeration value="داروشناسي براي خانه‌هاي بهداشت"/>
          <xsd:enumeration value="ارتقاء سلامت، توانمندسازي جامعه و توسعه مشاركت افراد و سازمان‌ها"/>
          <xsd:enumeration value="كمك‌هاي اوليه و اقدامات امدادي"/>
          <xsd:enumeration value="ايمن سازي و بيماري‌هاي قابل پيشگيري با واكسن"/>
          <xsd:enumeration value="مديريت خطر بلايا"/>
          <xsd:enumeration value="مراقبت‌هاي ادغام يافته سلامت مادران"/>
          <xsd:enumeration value="مراقبت‌هاي ادغام يافته سلامت جوانان"/>
          <xsd:enumeration value="مباني بهداشت و كار در روستا"/>
          <xsd:enumeration value="مراقبت‌هاي ادغام يافته سلامت كودكان"/>
          <xsd:enumeration value="مراقبت‌هاي ادغام يافته سلامت ميانسالان"/>
          <xsd:enumeration value="مراقبت‌هاي ادغام يافته سلامت نوجوانان و مدارس"/>
          <xsd:enumeration value="مراقبت‌هاي ادغام يافته سلامت سالمندان"/>
          <xsd:enumeration value="بيماري‌هاي غيرواگير"/>
          <xsd:enumeration value="اصول تغذیه"/>
          <xsd:enumeration value="پرستاري از بيمار"/>
          <xsd:enumeration value="سلامت باروري"/>
          <xsd:enumeration value="رويكرد به شكايات شايع و درمان‌هاي ساده علامتي"/>
          <xsd:enumeration value="سلامت روان"/>
          <xsd:enumeration value="نحوه معاینات فیزیکی"/>
          <xsd:enumeration value="سایر موارد"/>
          <xsd:enumeration value="دستوالعمل آماده سازی پاورپوینت"/>
          <xsd:enumeration value="سلامت میانسالان"/>
        </xsd:restriction>
      </xsd:simpleType>
    </xsd:element>
    <xsd:element name="_x062f__x0627__x0646__x0634__x06af__x0627__x0647_" ma:index="12" ma:displayName="دانشگاه" ma:format="Dropdown" ma:internalName="_x062f__x0627__x0646__x0634__x06af__x0627__x0647_">
      <xsd:simpleType>
        <xsd:restriction base="dms:Choice">
          <xsd:enumeration value="آبادان"/>
          <xsd:enumeration value="آذربایجان غربی"/>
          <xsd:enumeration value="اردبیل"/>
          <xsd:enumeration value="اسدآباد"/>
          <xsd:enumeration value="اسفراين"/>
          <xsd:enumeration value="اصفهان"/>
          <xsd:enumeration value="البرز"/>
          <xsd:enumeration value="اهواز"/>
          <xsd:enumeration value="ايرانشهر"/>
          <xsd:enumeration value="ایران"/>
          <xsd:enumeration value="ایلام"/>
          <xsd:enumeration value="بابل"/>
          <xsd:enumeration value="بم"/>
          <xsd:enumeration value="بهبهان"/>
          <xsd:enumeration value="بوشهر"/>
          <xsd:enumeration value="بیرجند"/>
          <xsd:enumeration value="تبریز"/>
          <xsd:enumeration value="تربت جام"/>
          <xsd:enumeration value="تربت حیدریه"/>
          <xsd:enumeration value="تهران"/>
          <xsd:enumeration value="جهرم"/>
          <xsd:enumeration value="جیرفت"/>
          <xsd:enumeration value="چهارمحال و بختیاری"/>
          <xsd:enumeration value="خراسان شمالی"/>
          <xsd:enumeration value="خلخال"/>
          <xsd:enumeration value="خمين"/>
          <xsd:enumeration value="خوی"/>
          <xsd:enumeration value="دزفول"/>
          <xsd:enumeration value="رفسنجان"/>
          <xsd:enumeration value="زابل"/>
          <xsd:enumeration value="زاهدان"/>
          <xsd:enumeration value="زنجان"/>
          <xsd:enumeration value="ساوه"/>
          <xsd:enumeration value="سبزوار"/>
          <xsd:enumeration value="سراب"/>
          <xsd:enumeration value="سمنان"/>
          <xsd:enumeration value="سيرجان"/>
          <xsd:enumeration value="شاهرود"/>
          <xsd:enumeration value="شهید بهشتی"/>
          <xsd:enumeration value="شوشتر"/>
          <xsd:enumeration value="شیراز"/>
          <xsd:enumeration value="فسا"/>
          <xsd:enumeration value="قزوین"/>
          <xsd:enumeration value="قم"/>
          <xsd:enumeration value="گراش"/>
          <xsd:enumeration value="گلستان"/>
          <xsd:enumeration value="گناباد"/>
          <xsd:enumeration value="گیلان"/>
          <xsd:enumeration value="لارستان"/>
          <xsd:enumeration value="لرستان"/>
          <xsd:enumeration value="مازندران"/>
          <xsd:enumeration value="مراغه"/>
          <xsd:enumeration value="مرکزی"/>
          <xsd:enumeration value="مشهد"/>
          <xsd:enumeration value="نیشابور"/>
          <xsd:enumeration value="هرمزگان"/>
          <xsd:enumeration value="همدان"/>
          <xsd:enumeration value="کاشان"/>
          <xsd:enumeration value="کردستان"/>
          <xsd:enumeration value="کرمان"/>
          <xsd:enumeration value="کرمانشاه"/>
          <xsd:enumeration value="کهگیلویه و بویراحمد"/>
          <xsd:enumeration value="یزد"/>
          <xsd:enumeration value="ستاد وزارت بهداشت درمان و آموزش پزشکی"/>
        </xsd:restriction>
      </xsd:simpleType>
    </xsd:element>
    <xsd:element name="_x0646__x0648__x0639__x0020__x0641__x0627__x06cc__x0644_" ma:index="13" ma:displayName="نوع فایل" ma:default="فیلم" ma:format="Dropdown" ma:internalName="_x0646__x0648__x0639__x0020__x0641__x0627__x06cc__x0644_">
      <xsd:simpleType>
        <xsd:restriction base="dms:Choice">
          <xsd:enumeration value="فیلم"/>
          <xsd:enumeration value="عکس"/>
          <xsd:enumeration value="پاورپوینت"/>
          <xsd:enumeration value="مستند و راهنما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453C38-5B98-4E78-AC46-55603B0B6145}">
  <ds:schemaRefs>
    <ds:schemaRef ds:uri="http://purl.org/dc/elements/1.1/"/>
    <ds:schemaRef ds:uri="http://schemas.microsoft.com/office/2006/documentManagement/types"/>
    <ds:schemaRef ds:uri="12fdc5dc-769e-4543-b10d-fbea3dac4417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1047730d-92e1-4018-9084-d932fd3a7f58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E10255E-5F5E-415F-8921-918F4DF424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DE171-4581-4A7B-BAB0-C705771B721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4A0411B-9B20-4C40-BC3D-C9CE65653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7730d-92e1-4018-9084-d932fd3a7f58"/>
    <ds:schemaRef ds:uri="12fdc5dc-769e-4543-b10d-fbea3dac4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1214</Words>
  <Application>Microsoft Office PowerPoint</Application>
  <PresentationFormat>On-screen Show (4:3)</PresentationFormat>
  <Paragraphs>178</Paragraphs>
  <Slides>17</Slides>
  <Notes>1</Notes>
  <HiddenSlides>1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Wingdings</vt:lpstr>
      <vt:lpstr>Arial</vt:lpstr>
      <vt:lpstr>B Yagut</vt:lpstr>
      <vt:lpstr>Courier New</vt:lpstr>
      <vt:lpstr>Office Theme</vt:lpstr>
      <vt:lpstr>تربيت بدني، اصول اوليه تمرين و آمادگي جسماني</vt:lpstr>
      <vt:lpstr> مشخصات سند</vt:lpstr>
      <vt:lpstr> اهداف آموزشي</vt:lpstr>
      <vt:lpstr>فهرست عناوين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جدول فعاليت بدني</vt:lpstr>
      <vt:lpstr>PowerPoint Presentation</vt:lpstr>
      <vt:lpstr>PowerPoint Presentation</vt:lpstr>
      <vt:lpstr>PowerPoint Presentation</vt:lpstr>
      <vt:lpstr>لطفاً نظرها و پيشنهادهاي خود پيرامون اين بسته آموزشي را به آدرس زير ارسال کنيد.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تربیت بدنی ،اصول اولیه تمرین</dc:title>
  <dc:creator>SONY</dc:creator>
  <cp:lastModifiedBy>saberi</cp:lastModifiedBy>
  <cp:revision>376</cp:revision>
  <dcterms:created xsi:type="dcterms:W3CDTF">2020-04-21T16:07:12Z</dcterms:created>
  <dcterms:modified xsi:type="dcterms:W3CDTF">2021-05-19T09:49:47Z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0x01010038EE485FB9274448B5E5B0FF0ECB3346</vt:lpwstr>
  </property>
  <property fmtid="{D5CDD505-2E9C-101B-9397-08002B2CF9AE}" pid="3" name="_dlc_DocIdItemGuid">
    <vt:lpwstr>893d8536-2332-4b2c-a200-30b0d48ca00a</vt:lpwstr>
  </property>
</Properties>
</file>